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2"/>
  </p:notesMasterIdLst>
  <p:sldIdLst>
    <p:sldId id="256" r:id="rId5"/>
    <p:sldId id="5120" r:id="rId6"/>
    <p:sldId id="5065" r:id="rId7"/>
    <p:sldId id="5136" r:id="rId8"/>
    <p:sldId id="5159" r:id="rId9"/>
    <p:sldId id="5160" r:id="rId10"/>
    <p:sldId id="5161" r:id="rId11"/>
    <p:sldId id="5162" r:id="rId12"/>
    <p:sldId id="5163" r:id="rId13"/>
    <p:sldId id="5164" r:id="rId14"/>
    <p:sldId id="5177" r:id="rId15"/>
    <p:sldId id="5178" r:id="rId16"/>
    <p:sldId id="5179" r:id="rId17"/>
    <p:sldId id="5180" r:id="rId18"/>
    <p:sldId id="5169" r:id="rId19"/>
    <p:sldId id="5170" r:id="rId20"/>
    <p:sldId id="5181" r:id="rId21"/>
    <p:sldId id="5171" r:id="rId22"/>
    <p:sldId id="5172" r:id="rId23"/>
    <p:sldId id="5173" r:id="rId24"/>
    <p:sldId id="5174" r:id="rId25"/>
    <p:sldId id="5137" r:id="rId26"/>
    <p:sldId id="275" r:id="rId27"/>
    <p:sldId id="276" r:id="rId28"/>
    <p:sldId id="277" r:id="rId29"/>
    <p:sldId id="278" r:id="rId30"/>
    <p:sldId id="279" r:id="rId31"/>
    <p:sldId id="280" r:id="rId32"/>
    <p:sldId id="297" r:id="rId33"/>
    <p:sldId id="281" r:id="rId34"/>
    <p:sldId id="282" r:id="rId35"/>
    <p:sldId id="283" r:id="rId36"/>
    <p:sldId id="284" r:id="rId37"/>
    <p:sldId id="290" r:id="rId38"/>
    <p:sldId id="291" r:id="rId39"/>
    <p:sldId id="5158" r:id="rId40"/>
    <p:sldId id="304" r:id="rId41"/>
    <p:sldId id="299" r:id="rId42"/>
    <p:sldId id="300" r:id="rId43"/>
    <p:sldId id="301" r:id="rId44"/>
    <p:sldId id="292" r:id="rId45"/>
    <p:sldId id="5133" r:id="rId46"/>
    <p:sldId id="5122" r:id="rId47"/>
    <p:sldId id="302" r:id="rId48"/>
    <p:sldId id="293" r:id="rId49"/>
    <p:sldId id="294" r:id="rId50"/>
    <p:sldId id="295" r:id="rId51"/>
    <p:sldId id="296" r:id="rId52"/>
    <p:sldId id="5123" r:id="rId53"/>
    <p:sldId id="5124" r:id="rId54"/>
    <p:sldId id="5125" r:id="rId55"/>
    <p:sldId id="5126" r:id="rId56"/>
    <p:sldId id="5129" r:id="rId57"/>
    <p:sldId id="5132" r:id="rId58"/>
    <p:sldId id="272" r:id="rId59"/>
    <p:sldId id="273" r:id="rId60"/>
    <p:sldId id="5135" r:id="rId61"/>
  </p:sldIdLst>
  <p:sldSz cx="12192000" cy="6858000"/>
  <p:notesSz cx="6888163" cy="10020300"/>
  <p:defaultTex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D9"/>
    <a:srgbClr val="FFFF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CF97A-47A4-4844-96A5-F95A66D4847C}" v="5" dt="2024-02-29T11:18:13.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2568" autoAdjust="0"/>
  </p:normalViewPr>
  <p:slideViewPr>
    <p:cSldViewPr snapToGrid="0">
      <p:cViewPr varScale="1">
        <p:scale>
          <a:sx n="78" d="100"/>
          <a:sy n="78" d="100"/>
        </p:scale>
        <p:origin x="994" y="72"/>
      </p:cViewPr>
      <p:guideLst/>
    </p:cSldViewPr>
  </p:slideViewPr>
  <p:notesTextViewPr>
    <p:cViewPr>
      <p:scale>
        <a:sx n="1" d="1"/>
        <a:sy n="1" d="1"/>
      </p:scale>
      <p:origin x="0" y="0"/>
    </p:cViewPr>
  </p:notesTextViewPr>
  <p:notesViewPr>
    <p:cSldViewPr snapToGrid="0">
      <p:cViewPr varScale="1">
        <p:scale>
          <a:sx n="88" d="100"/>
          <a:sy n="88" d="100"/>
        </p:scale>
        <p:origin x="4195"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Graham - M52689" userId="7a3bb6ff-ef6f-4bf5-b00d-8d92de7e828b" providerId="ADAL" clId="{054CF97A-47A4-4844-96A5-F95A66D4847C}"/>
    <pc:docChg chg="undo custSel modSld">
      <pc:chgData name="April Graham - M52689" userId="7a3bb6ff-ef6f-4bf5-b00d-8d92de7e828b" providerId="ADAL" clId="{054CF97A-47A4-4844-96A5-F95A66D4847C}" dt="2024-02-29T11:19:53.981" v="356" actId="1076"/>
      <pc:docMkLst>
        <pc:docMk/>
      </pc:docMkLst>
      <pc:sldChg chg="modSp mod">
        <pc:chgData name="April Graham - M52689" userId="7a3bb6ff-ef6f-4bf5-b00d-8d92de7e828b" providerId="ADAL" clId="{054CF97A-47A4-4844-96A5-F95A66D4847C}" dt="2024-02-29T11:01:28.885" v="50" actId="207"/>
        <pc:sldMkLst>
          <pc:docMk/>
          <pc:sldMk cId="2824775268" sldId="276"/>
        </pc:sldMkLst>
        <pc:spChg chg="mod">
          <ac:chgData name="April Graham - M52689" userId="7a3bb6ff-ef6f-4bf5-b00d-8d92de7e828b" providerId="ADAL" clId="{054CF97A-47A4-4844-96A5-F95A66D4847C}" dt="2024-02-29T11:01:28.885" v="50" actId="207"/>
          <ac:spMkLst>
            <pc:docMk/>
            <pc:sldMk cId="2824775268" sldId="276"/>
            <ac:spMk id="3" creationId="{5167BAFA-6B0A-3407-AB85-6FB0B8ABAE79}"/>
          </ac:spMkLst>
        </pc:spChg>
      </pc:sldChg>
      <pc:sldChg chg="addSp modSp mod">
        <pc:chgData name="April Graham - M52689" userId="7a3bb6ff-ef6f-4bf5-b00d-8d92de7e828b" providerId="ADAL" clId="{054CF97A-47A4-4844-96A5-F95A66D4847C}" dt="2024-02-29T11:13:31.632" v="172" actId="207"/>
        <pc:sldMkLst>
          <pc:docMk/>
          <pc:sldMk cId="1904036635" sldId="5123"/>
        </pc:sldMkLst>
        <pc:spChg chg="mod">
          <ac:chgData name="April Graham - M52689" userId="7a3bb6ff-ef6f-4bf5-b00d-8d92de7e828b" providerId="ADAL" clId="{054CF97A-47A4-4844-96A5-F95A66D4847C}" dt="2024-02-29T11:12:25.279" v="53" actId="20577"/>
          <ac:spMkLst>
            <pc:docMk/>
            <pc:sldMk cId="1904036635" sldId="5123"/>
            <ac:spMk id="3" creationId="{6DB8FA24-B321-3341-49D0-CEEBC1D5EC4C}"/>
          </ac:spMkLst>
        </pc:spChg>
        <pc:spChg chg="add mod">
          <ac:chgData name="April Graham - M52689" userId="7a3bb6ff-ef6f-4bf5-b00d-8d92de7e828b" providerId="ADAL" clId="{054CF97A-47A4-4844-96A5-F95A66D4847C}" dt="2024-02-29T11:13:31.632" v="172" actId="207"/>
          <ac:spMkLst>
            <pc:docMk/>
            <pc:sldMk cId="1904036635" sldId="5123"/>
            <ac:spMk id="8" creationId="{B73E2EA1-D2ED-6170-7DD9-B2D53E72B7B9}"/>
          </ac:spMkLst>
        </pc:spChg>
      </pc:sldChg>
      <pc:sldChg chg="addSp modSp mod">
        <pc:chgData name="April Graham - M52689" userId="7a3bb6ff-ef6f-4bf5-b00d-8d92de7e828b" providerId="ADAL" clId="{054CF97A-47A4-4844-96A5-F95A66D4847C}" dt="2024-02-29T11:19:53.981" v="356" actId="1076"/>
        <pc:sldMkLst>
          <pc:docMk/>
          <pc:sldMk cId="1364489925" sldId="5129"/>
        </pc:sldMkLst>
        <pc:spChg chg="add mod">
          <ac:chgData name="April Graham - M52689" userId="7a3bb6ff-ef6f-4bf5-b00d-8d92de7e828b" providerId="ADAL" clId="{054CF97A-47A4-4844-96A5-F95A66D4847C}" dt="2024-02-29T11:19:53.981" v="356" actId="1076"/>
          <ac:spMkLst>
            <pc:docMk/>
            <pc:sldMk cId="1364489925" sldId="5129"/>
            <ac:spMk id="4" creationId="{07D61DB9-5CE5-1189-99E0-CAB6543866A7}"/>
          </ac:spMkLst>
        </pc:spChg>
        <pc:picChg chg="mod">
          <ac:chgData name="April Graham - M52689" userId="7a3bb6ff-ef6f-4bf5-b00d-8d92de7e828b" providerId="ADAL" clId="{054CF97A-47A4-4844-96A5-F95A66D4847C}" dt="2024-02-29T11:19:51.342" v="355" actId="1076"/>
          <ac:picMkLst>
            <pc:docMk/>
            <pc:sldMk cId="1364489925" sldId="5129"/>
            <ac:picMk id="8" creationId="{0B06E301-C829-1880-A25F-CB898F56B44E}"/>
          </ac:picMkLst>
        </pc:picChg>
      </pc:sldChg>
      <pc:sldChg chg="addSp delSp modSp mod">
        <pc:chgData name="April Graham - M52689" userId="7a3bb6ff-ef6f-4bf5-b00d-8d92de7e828b" providerId="ADAL" clId="{054CF97A-47A4-4844-96A5-F95A66D4847C}" dt="2024-02-29T10:54:32.622" v="10" actId="14100"/>
        <pc:sldMkLst>
          <pc:docMk/>
          <pc:sldMk cId="2617787221" sldId="5160"/>
        </pc:sldMkLst>
        <pc:spChg chg="mod">
          <ac:chgData name="April Graham - M52689" userId="7a3bb6ff-ef6f-4bf5-b00d-8d92de7e828b" providerId="ADAL" clId="{054CF97A-47A4-4844-96A5-F95A66D4847C}" dt="2024-02-29T10:54:32.622" v="10" actId="14100"/>
          <ac:spMkLst>
            <pc:docMk/>
            <pc:sldMk cId="2617787221" sldId="5160"/>
            <ac:spMk id="7" creationId="{C3E617DB-C386-F0D0-3F79-6BC6F9108250}"/>
          </ac:spMkLst>
        </pc:spChg>
        <pc:spChg chg="mod">
          <ac:chgData name="April Graham - M52689" userId="7a3bb6ff-ef6f-4bf5-b00d-8d92de7e828b" providerId="ADAL" clId="{054CF97A-47A4-4844-96A5-F95A66D4847C}" dt="2024-02-29T10:54:21.598" v="7" actId="1076"/>
          <ac:spMkLst>
            <pc:docMk/>
            <pc:sldMk cId="2617787221" sldId="5160"/>
            <ac:spMk id="8" creationId="{FD6665A5-4BD4-5695-4431-32BBDDC8356E}"/>
          </ac:spMkLst>
        </pc:spChg>
        <pc:picChg chg="add mod ord">
          <ac:chgData name="April Graham - M52689" userId="7a3bb6ff-ef6f-4bf5-b00d-8d92de7e828b" providerId="ADAL" clId="{054CF97A-47A4-4844-96A5-F95A66D4847C}" dt="2024-02-29T10:54:14.997" v="6" actId="1076"/>
          <ac:picMkLst>
            <pc:docMk/>
            <pc:sldMk cId="2617787221" sldId="5160"/>
            <ac:picMk id="3" creationId="{1E8C729C-9089-E438-14C8-1A70111AFA1A}"/>
          </ac:picMkLst>
        </pc:picChg>
        <pc:picChg chg="del">
          <ac:chgData name="April Graham - M52689" userId="7a3bb6ff-ef6f-4bf5-b00d-8d92de7e828b" providerId="ADAL" clId="{054CF97A-47A4-4844-96A5-F95A66D4847C}" dt="2024-02-29T10:54:00.771" v="0" actId="478"/>
          <ac:picMkLst>
            <pc:docMk/>
            <pc:sldMk cId="2617787221" sldId="5160"/>
            <ac:picMk id="10" creationId="{3EE0BC48-AB21-6E03-CE29-ABE2E5242D87}"/>
          </ac:picMkLst>
        </pc:picChg>
      </pc:sldChg>
      <pc:sldChg chg="addSp delSp modSp mod">
        <pc:chgData name="April Graham - M52689" userId="7a3bb6ff-ef6f-4bf5-b00d-8d92de7e828b" providerId="ADAL" clId="{054CF97A-47A4-4844-96A5-F95A66D4847C}" dt="2024-02-29T10:55:52.478" v="17" actId="14100"/>
        <pc:sldMkLst>
          <pc:docMk/>
          <pc:sldMk cId="556392274" sldId="5162"/>
        </pc:sldMkLst>
        <pc:spChg chg="mod">
          <ac:chgData name="April Graham - M52689" userId="7a3bb6ff-ef6f-4bf5-b00d-8d92de7e828b" providerId="ADAL" clId="{054CF97A-47A4-4844-96A5-F95A66D4847C}" dt="2024-02-29T10:55:52.478" v="17" actId="14100"/>
          <ac:spMkLst>
            <pc:docMk/>
            <pc:sldMk cId="556392274" sldId="5162"/>
            <ac:spMk id="4" creationId="{966615C1-A74E-3800-3753-AA8F70D41EAA}"/>
          </ac:spMkLst>
        </pc:spChg>
        <pc:picChg chg="del">
          <ac:chgData name="April Graham - M52689" userId="7a3bb6ff-ef6f-4bf5-b00d-8d92de7e828b" providerId="ADAL" clId="{054CF97A-47A4-4844-96A5-F95A66D4847C}" dt="2024-02-29T10:55:37.640" v="11" actId="478"/>
          <ac:picMkLst>
            <pc:docMk/>
            <pc:sldMk cId="556392274" sldId="5162"/>
            <ac:picMk id="3" creationId="{90F41A96-92A0-A869-C540-8FF2A3A5F186}"/>
          </ac:picMkLst>
        </pc:picChg>
        <pc:picChg chg="add mod ord">
          <ac:chgData name="April Graham - M52689" userId="7a3bb6ff-ef6f-4bf5-b00d-8d92de7e828b" providerId="ADAL" clId="{054CF97A-47A4-4844-96A5-F95A66D4847C}" dt="2024-02-29T10:55:44.737" v="15" actId="167"/>
          <ac:picMkLst>
            <pc:docMk/>
            <pc:sldMk cId="556392274" sldId="5162"/>
            <ac:picMk id="7" creationId="{08D1D8E2-C648-04F1-16C1-48510D04B283}"/>
          </ac:picMkLst>
        </pc:picChg>
      </pc:sldChg>
      <pc:sldChg chg="addSp delSp modSp mod">
        <pc:chgData name="April Graham - M52689" userId="7a3bb6ff-ef6f-4bf5-b00d-8d92de7e828b" providerId="ADAL" clId="{054CF97A-47A4-4844-96A5-F95A66D4847C}" dt="2024-02-29T10:59:12.675" v="47" actId="164"/>
        <pc:sldMkLst>
          <pc:docMk/>
          <pc:sldMk cId="1678997597" sldId="5169"/>
        </pc:sldMkLst>
        <pc:spChg chg="add del mod">
          <ac:chgData name="April Graham - M52689" userId="7a3bb6ff-ef6f-4bf5-b00d-8d92de7e828b" providerId="ADAL" clId="{054CF97A-47A4-4844-96A5-F95A66D4847C}" dt="2024-02-29T10:58:26.881" v="41"/>
          <ac:spMkLst>
            <pc:docMk/>
            <pc:sldMk cId="1678997597" sldId="5169"/>
            <ac:spMk id="3" creationId="{A307D284-A0E1-7BF1-C085-0660CFDD3A02}"/>
          </ac:spMkLst>
        </pc:spChg>
        <pc:grpChg chg="add mod">
          <ac:chgData name="April Graham - M52689" userId="7a3bb6ff-ef6f-4bf5-b00d-8d92de7e828b" providerId="ADAL" clId="{054CF97A-47A4-4844-96A5-F95A66D4847C}" dt="2024-02-29T10:59:12.675" v="47" actId="164"/>
          <ac:grpSpMkLst>
            <pc:docMk/>
            <pc:sldMk cId="1678997597" sldId="5169"/>
            <ac:grpSpMk id="9" creationId="{B6FCD235-3DA1-7C95-1260-91B5A678D6DA}"/>
          </ac:grpSpMkLst>
        </pc:grpChg>
        <pc:picChg chg="add del mod">
          <ac:chgData name="April Graham - M52689" userId="7a3bb6ff-ef6f-4bf5-b00d-8d92de7e828b" providerId="ADAL" clId="{054CF97A-47A4-4844-96A5-F95A66D4847C}" dt="2024-02-29T10:59:08.776" v="46" actId="478"/>
          <ac:picMkLst>
            <pc:docMk/>
            <pc:sldMk cId="1678997597" sldId="5169"/>
            <ac:picMk id="4" creationId="{E5044817-E39E-CD0A-4E3F-92DA13CB9EA6}"/>
          </ac:picMkLst>
        </pc:picChg>
        <pc:picChg chg="mod">
          <ac:chgData name="April Graham - M52689" userId="7a3bb6ff-ef6f-4bf5-b00d-8d92de7e828b" providerId="ADAL" clId="{054CF97A-47A4-4844-96A5-F95A66D4847C}" dt="2024-02-29T10:59:12.675" v="47" actId="164"/>
          <ac:picMkLst>
            <pc:docMk/>
            <pc:sldMk cId="1678997597" sldId="5169"/>
            <ac:picMk id="6" creationId="{B89257BB-90D5-413B-E6A3-CAD770B397AE}"/>
          </ac:picMkLst>
        </pc:picChg>
        <pc:picChg chg="add mod">
          <ac:chgData name="April Graham - M52689" userId="7a3bb6ff-ef6f-4bf5-b00d-8d92de7e828b" providerId="ADAL" clId="{054CF97A-47A4-4844-96A5-F95A66D4847C}" dt="2024-02-29T10:59:12.675" v="47" actId="164"/>
          <ac:picMkLst>
            <pc:docMk/>
            <pc:sldMk cId="1678997597" sldId="5169"/>
            <ac:picMk id="7" creationId="{AC799266-AB9C-1395-42B9-81C5A38CD56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755"/>
          </a:xfrm>
          <a:prstGeom prst="rect">
            <a:avLst/>
          </a:prstGeom>
        </p:spPr>
        <p:txBody>
          <a:bodyPr vert="horz" lIns="96616" tIns="48308" rIns="96616" bIns="48308" rtlCol="0"/>
          <a:lstStyle>
            <a:lvl1pPr algn="l">
              <a:defRPr sz="1300"/>
            </a:lvl1pPr>
          </a:lstStyle>
          <a:p>
            <a:endParaRPr lang="en-IE"/>
          </a:p>
        </p:txBody>
      </p:sp>
      <p:sp>
        <p:nvSpPr>
          <p:cNvPr id="3" name="Date Placeholder 2"/>
          <p:cNvSpPr>
            <a:spLocks noGrp="1"/>
          </p:cNvSpPr>
          <p:nvPr>
            <p:ph type="dt" idx="1"/>
          </p:nvPr>
        </p:nvSpPr>
        <p:spPr>
          <a:xfrm>
            <a:off x="3901698" y="0"/>
            <a:ext cx="2984871" cy="502755"/>
          </a:xfrm>
          <a:prstGeom prst="rect">
            <a:avLst/>
          </a:prstGeom>
        </p:spPr>
        <p:txBody>
          <a:bodyPr vert="horz" lIns="96616" tIns="48308" rIns="96616" bIns="48308" rtlCol="0"/>
          <a:lstStyle>
            <a:lvl1pPr algn="r">
              <a:defRPr sz="1300"/>
            </a:lvl1pPr>
          </a:lstStyle>
          <a:p>
            <a:fld id="{C22F4E87-825E-44F6-86A1-AE9CD06D462B}" type="datetimeFigureOut">
              <a:rPr lang="en-IE" smtClean="0"/>
              <a:t>29/02/2024</a:t>
            </a:fld>
            <a:endParaRPr lang="en-IE"/>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16" tIns="48308" rIns="96616" bIns="48308" rtlCol="0" anchor="ctr"/>
          <a:lstStyle/>
          <a:p>
            <a:endParaRPr lang="en-IE"/>
          </a:p>
        </p:txBody>
      </p:sp>
      <p:sp>
        <p:nvSpPr>
          <p:cNvPr id="5" name="Notes Placeholder 4"/>
          <p:cNvSpPr>
            <a:spLocks noGrp="1"/>
          </p:cNvSpPr>
          <p:nvPr>
            <p:ph type="body" sz="quarter" idx="3"/>
          </p:nvPr>
        </p:nvSpPr>
        <p:spPr>
          <a:xfrm>
            <a:off x="688817" y="4822269"/>
            <a:ext cx="5510530" cy="3945493"/>
          </a:xfrm>
          <a:prstGeom prst="rect">
            <a:avLst/>
          </a:prstGeom>
        </p:spPr>
        <p:txBody>
          <a:bodyPr vert="horz" lIns="96616" tIns="48308" rIns="96616" bIns="483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9517547"/>
            <a:ext cx="2984871" cy="502754"/>
          </a:xfrm>
          <a:prstGeom prst="rect">
            <a:avLst/>
          </a:prstGeom>
        </p:spPr>
        <p:txBody>
          <a:bodyPr vert="horz" lIns="96616" tIns="48308" rIns="96616" bIns="48308" rtlCol="0" anchor="b"/>
          <a:lstStyle>
            <a:lvl1pPr algn="l">
              <a:defRPr sz="1300"/>
            </a:lvl1pPr>
          </a:lstStyle>
          <a:p>
            <a:endParaRPr lang="en-IE"/>
          </a:p>
        </p:txBody>
      </p:sp>
      <p:sp>
        <p:nvSpPr>
          <p:cNvPr id="7" name="Slide Number Placeholder 6"/>
          <p:cNvSpPr>
            <a:spLocks noGrp="1"/>
          </p:cNvSpPr>
          <p:nvPr>
            <p:ph type="sldNum" sz="quarter" idx="5"/>
          </p:nvPr>
        </p:nvSpPr>
        <p:spPr>
          <a:xfrm>
            <a:off x="3901698" y="9517547"/>
            <a:ext cx="2984871" cy="502754"/>
          </a:xfrm>
          <a:prstGeom prst="rect">
            <a:avLst/>
          </a:prstGeom>
        </p:spPr>
        <p:txBody>
          <a:bodyPr vert="horz" lIns="96616" tIns="48308" rIns="96616" bIns="48308" rtlCol="0" anchor="b"/>
          <a:lstStyle>
            <a:lvl1pPr algn="r">
              <a:defRPr sz="1300"/>
            </a:lvl1pPr>
          </a:lstStyle>
          <a:p>
            <a:fld id="{3F96B9CA-A848-41A1-B8C0-1BE6DF9BA468}" type="slidenum">
              <a:rPr lang="en-IE" smtClean="0"/>
              <a:t>‹#›</a:t>
            </a:fld>
            <a:endParaRPr lang="en-IE"/>
          </a:p>
        </p:txBody>
      </p:sp>
    </p:spTree>
    <p:extLst>
      <p:ext uri="{BB962C8B-B14F-4D97-AF65-F5344CB8AC3E}">
        <p14:creationId xmlns:p14="http://schemas.microsoft.com/office/powerpoint/2010/main" val="1097089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1</a:t>
            </a:fld>
            <a:endParaRPr lang="en-IE"/>
          </a:p>
        </p:txBody>
      </p:sp>
    </p:spTree>
    <p:extLst>
      <p:ext uri="{BB962C8B-B14F-4D97-AF65-F5344CB8AC3E}">
        <p14:creationId xmlns:p14="http://schemas.microsoft.com/office/powerpoint/2010/main" val="404162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700" dirty="0">
                <a:latin typeface="Calibri" panose="020F0502020204030204" pitchFamily="34" charset="0"/>
                <a:ea typeface="Calibri" panose="020F0502020204030204" pitchFamily="34" charset="0"/>
                <a:cs typeface="Times New Roman" panose="02020603050405020304" pitchFamily="18" charset="0"/>
              </a:rPr>
              <a:t>Going back to the TCP IP stack, we'll go to the </a:t>
            </a:r>
            <a:r>
              <a:rPr lang="en-IE" sz="1700" b="1" dirty="0">
                <a:latin typeface="Calibri" panose="020F0502020204030204" pitchFamily="34" charset="0"/>
                <a:ea typeface="Calibri" panose="020F0502020204030204" pitchFamily="34" charset="0"/>
                <a:cs typeface="Times New Roman" panose="02020603050405020304" pitchFamily="18" charset="0"/>
              </a:rPr>
              <a:t>driver</a:t>
            </a:r>
            <a:r>
              <a:rPr lang="en-IE" sz="1700" dirty="0">
                <a:latin typeface="Calibri" panose="020F0502020204030204" pitchFamily="34" charset="0"/>
                <a:ea typeface="Calibri" panose="020F0502020204030204" pitchFamily="34" charset="0"/>
                <a:cs typeface="Times New Roman" panose="02020603050405020304" pitchFamily="18" charset="0"/>
              </a:rPr>
              <a:t> layer now.</a:t>
            </a:r>
          </a:p>
          <a:p>
            <a:pPr>
              <a:lnSpc>
                <a:spcPct val="107000"/>
              </a:lnSpc>
              <a:spcAft>
                <a:spcPts val="845"/>
              </a:spcAft>
            </a:pPr>
            <a:r>
              <a:rPr lang="en-IE" sz="1700" dirty="0">
                <a:latin typeface="Calibri" panose="020F0502020204030204" pitchFamily="34" charset="0"/>
                <a:ea typeface="Calibri" panose="020F0502020204030204" pitchFamily="34" charset="0"/>
                <a:cs typeface="Times New Roman" panose="02020603050405020304" pitchFamily="18" charset="0"/>
              </a:rPr>
              <a:t>I'll double click the driver layer to bring us into there and we're going to add the driver for the </a:t>
            </a:r>
            <a:r>
              <a:rPr lang="en-IE" sz="1700" b="1" dirty="0">
                <a:latin typeface="Calibri" panose="020F0502020204030204" pitchFamily="34" charset="0"/>
                <a:ea typeface="Calibri" panose="020F0502020204030204" pitchFamily="34" charset="0"/>
                <a:cs typeface="Times New Roman" panose="02020603050405020304" pitchFamily="18" charset="0"/>
              </a:rPr>
              <a:t>Ethernet MAC.  </a:t>
            </a:r>
            <a:r>
              <a:rPr lang="en-IE" sz="1700" dirty="0">
                <a:latin typeface="Calibri" panose="020F0502020204030204" pitchFamily="34" charset="0"/>
                <a:ea typeface="Calibri" panose="020F0502020204030204" pitchFamily="34" charset="0"/>
                <a:cs typeface="Times New Roman" panose="02020603050405020304" pitchFamily="18" charset="0"/>
              </a:rPr>
              <a:t>The driver for the Ethernet Mac on the SAM devices is called the </a:t>
            </a:r>
            <a:r>
              <a:rPr lang="en-IE" sz="1700" b="1" dirty="0">
                <a:latin typeface="Calibri" panose="020F0502020204030204" pitchFamily="34" charset="0"/>
                <a:ea typeface="Calibri" panose="020F0502020204030204" pitchFamily="34" charset="0"/>
                <a:cs typeface="Times New Roman" panose="02020603050405020304" pitchFamily="18" charset="0"/>
              </a:rPr>
              <a:t>GMAC</a:t>
            </a:r>
            <a:r>
              <a:rPr lang="en-IE" sz="1700" dirty="0">
                <a:latin typeface="Calibri" panose="020F0502020204030204" pitchFamily="34" charset="0"/>
                <a:ea typeface="Calibri" panose="020F0502020204030204" pitchFamily="34" charset="0"/>
                <a:cs typeface="Times New Roman" panose="02020603050405020304" pitchFamily="18" charset="0"/>
              </a:rPr>
              <a:t>. We are going to tick to include the GMAC and then we will say yes to add the component.</a:t>
            </a:r>
            <a:r>
              <a:rPr lang="en-IE" sz="1700" b="1" dirty="0">
                <a:latin typeface="Calibri" panose="020F0502020204030204" pitchFamily="34" charset="0"/>
                <a:ea typeface="Calibri" panose="020F0502020204030204" pitchFamily="34" charset="0"/>
                <a:cs typeface="Times New Roman" panose="02020603050405020304" pitchFamily="18" charset="0"/>
              </a:rPr>
              <a:t>  </a:t>
            </a:r>
            <a:r>
              <a:rPr lang="en-IE" sz="1700" dirty="0">
                <a:latin typeface="Calibri" panose="020F0502020204030204" pitchFamily="34" charset="0"/>
                <a:ea typeface="Calibri" panose="020F0502020204030204" pitchFamily="34" charset="0"/>
                <a:cs typeface="Times New Roman" panose="02020603050405020304" pitchFamily="18" charset="0"/>
              </a:rPr>
              <a:t>This is going to add the GMAC as a component here.</a:t>
            </a:r>
          </a:p>
          <a:p>
            <a:pPr>
              <a:lnSpc>
                <a:spcPct val="107000"/>
              </a:lnSpc>
              <a:spcAft>
                <a:spcPts val="845"/>
              </a:spcAft>
            </a:pPr>
            <a:r>
              <a:rPr lang="en-IE" sz="1700" dirty="0">
                <a:latin typeface="Calibri" panose="020F0502020204030204" pitchFamily="34" charset="0"/>
                <a:ea typeface="Calibri" panose="020F0502020204030204" pitchFamily="34" charset="0"/>
                <a:cs typeface="Times New Roman" panose="02020603050405020304" pitchFamily="18" charset="0"/>
              </a:rPr>
              <a:t>The next thing we need to do is add the driver for the PHY. Going into PHY drivers, we need to find the driver for the </a:t>
            </a:r>
            <a:r>
              <a:rPr lang="en-IE" sz="1700" b="1" dirty="0">
                <a:latin typeface="Calibri" panose="020F0502020204030204" pitchFamily="34" charset="0"/>
                <a:ea typeface="Calibri" panose="020F0502020204030204" pitchFamily="34" charset="0"/>
                <a:cs typeface="Times New Roman" panose="02020603050405020304" pitchFamily="18" charset="0"/>
              </a:rPr>
              <a:t>LAN8670</a:t>
            </a:r>
            <a:r>
              <a:rPr lang="en-IE" sz="1700" dirty="0">
                <a:latin typeface="Calibri" panose="020F0502020204030204" pitchFamily="34" charset="0"/>
                <a:ea typeface="Calibri" panose="020F0502020204030204" pitchFamily="34" charset="0"/>
                <a:cs typeface="Times New Roman" panose="02020603050405020304" pitchFamily="18" charset="0"/>
              </a:rPr>
              <a:t>, which is the PHY that we're using. We're just going to click here to include that.</a:t>
            </a:r>
          </a:p>
          <a:p>
            <a:pPr>
              <a:lnSpc>
                <a:spcPct val="107000"/>
              </a:lnSpc>
              <a:spcAft>
                <a:spcPts val="845"/>
              </a:spcAft>
            </a:pPr>
            <a:br>
              <a:rPr lang="en-IE" sz="1700" dirty="0">
                <a:latin typeface="Calibri" panose="020F0502020204030204" pitchFamily="34" charset="0"/>
                <a:ea typeface="Calibri" panose="020F0502020204030204" pitchFamily="34" charset="0"/>
                <a:cs typeface="Times New Roman" panose="02020603050405020304" pitchFamily="18" charset="0"/>
              </a:rPr>
            </a:br>
            <a:r>
              <a:rPr lang="en-IE" sz="1700" dirty="0">
                <a:latin typeface="Calibri" panose="020F0502020204030204" pitchFamily="34" charset="0"/>
                <a:ea typeface="Calibri" panose="020F0502020204030204" pitchFamily="34" charset="0"/>
                <a:cs typeface="Times New Roman" panose="02020603050405020304" pitchFamily="18" charset="0"/>
              </a:rPr>
              <a:t>What that will include is the component for the driver as well as the management interface.  And for the driver, so we'll click yes for both of those.</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27</a:t>
            </a:fld>
            <a:endParaRPr lang="en-IE" dirty="0"/>
          </a:p>
        </p:txBody>
      </p:sp>
    </p:spTree>
    <p:extLst>
      <p:ext uri="{BB962C8B-B14F-4D97-AF65-F5344CB8AC3E}">
        <p14:creationId xmlns:p14="http://schemas.microsoft.com/office/powerpoint/2010/main" val="116978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28</a:t>
            </a:fld>
            <a:endParaRPr lang="en-IE"/>
          </a:p>
        </p:txBody>
      </p:sp>
    </p:spTree>
    <p:extLst>
      <p:ext uri="{BB962C8B-B14F-4D97-AF65-F5344CB8AC3E}">
        <p14:creationId xmlns:p14="http://schemas.microsoft.com/office/powerpoint/2010/main" val="3895448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29</a:t>
            </a:fld>
            <a:endParaRPr lang="en-IE"/>
          </a:p>
        </p:txBody>
      </p:sp>
    </p:spTree>
    <p:extLst>
      <p:ext uri="{BB962C8B-B14F-4D97-AF65-F5344CB8AC3E}">
        <p14:creationId xmlns:p14="http://schemas.microsoft.com/office/powerpoint/2010/main" val="82053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30</a:t>
            </a:fld>
            <a:endParaRPr lang="en-IE"/>
          </a:p>
        </p:txBody>
      </p:sp>
    </p:spTree>
    <p:extLst>
      <p:ext uri="{BB962C8B-B14F-4D97-AF65-F5344CB8AC3E}">
        <p14:creationId xmlns:p14="http://schemas.microsoft.com/office/powerpoint/2010/main" val="12953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31</a:t>
            </a:fld>
            <a:endParaRPr lang="en-IE"/>
          </a:p>
        </p:txBody>
      </p:sp>
    </p:spTree>
    <p:extLst>
      <p:ext uri="{BB962C8B-B14F-4D97-AF65-F5344CB8AC3E}">
        <p14:creationId xmlns:p14="http://schemas.microsoft.com/office/powerpoint/2010/main" val="3335721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5010150"/>
          </a:xfrm>
        </p:spPr>
        <p:txBody>
          <a:bodyPr/>
          <a:lstStyle/>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What is noticeable on the project graph is that each component has these little buttons on the sides. The buttons are all different </a:t>
            </a:r>
            <a:r>
              <a:rPr lang="en-IE" dirty="0" err="1">
                <a:effectLst/>
                <a:latin typeface="Calibri" panose="020F0502020204030204" pitchFamily="34" charset="0"/>
                <a:ea typeface="Calibri" panose="020F0502020204030204" pitchFamily="34" charset="0"/>
                <a:cs typeface="Times New Roman" panose="02020603050405020304" pitchFamily="18" charset="0"/>
              </a:rPr>
              <a:t>colors</a:t>
            </a:r>
            <a:r>
              <a:rPr lang="en-IE" dirty="0">
                <a:effectLst/>
                <a:latin typeface="Calibri" panose="020F0502020204030204" pitchFamily="34" charset="0"/>
                <a:ea typeface="Calibri" panose="020F0502020204030204" pitchFamily="34" charset="0"/>
                <a:cs typeface="Times New Roman" panose="02020603050405020304" pitchFamily="18" charset="0"/>
              </a:rPr>
              <a:t> and some of the buttons are circles and some of the buttons are diamonds.  This is how the different components of the project graph connect to each other and how connectivity is indicated between the components and the project graph.</a:t>
            </a:r>
          </a:p>
          <a:p>
            <a:pPr marL="785001" lvl="1" indent="-301923">
              <a:lnSpc>
                <a:spcPct val="107000"/>
              </a:lnSpc>
              <a:spcAft>
                <a:spcPts val="845"/>
              </a:spcAft>
              <a:buSzPts val="1000"/>
              <a:buFont typeface="Courier New" panose="02070309020205020404" pitchFamily="49" charset="0"/>
              <a:buChar char="o"/>
              <a:tabLst>
                <a:tab pos="966155" algn="l"/>
              </a:tabLst>
            </a:pPr>
            <a:r>
              <a:rPr lang="en-IE" dirty="0">
                <a:effectLst/>
                <a:latin typeface="Calibri" panose="020F0502020204030204" pitchFamily="34" charset="0"/>
                <a:ea typeface="Calibri" panose="020F0502020204030204" pitchFamily="34" charset="0"/>
                <a:cs typeface="Times New Roman" panose="02020603050405020304" pitchFamily="18" charset="0"/>
              </a:rPr>
              <a:t>Towards the </a:t>
            </a:r>
            <a:r>
              <a:rPr lang="en-IE" b="1" dirty="0">
                <a:effectLst/>
                <a:latin typeface="Calibri" panose="020F0502020204030204" pitchFamily="34" charset="0"/>
                <a:ea typeface="Calibri" panose="020F0502020204030204" pitchFamily="34" charset="0"/>
                <a:cs typeface="Times New Roman" panose="02020603050405020304" pitchFamily="18" charset="0"/>
              </a:rPr>
              <a:t>left-side edge</a:t>
            </a:r>
            <a:r>
              <a:rPr lang="en-IE" dirty="0">
                <a:effectLst/>
                <a:latin typeface="Calibri" panose="020F0502020204030204" pitchFamily="34" charset="0"/>
                <a:ea typeface="Calibri" panose="020F0502020204030204" pitchFamily="34" charset="0"/>
                <a:cs typeface="Times New Roman" panose="02020603050405020304" pitchFamily="18" charset="0"/>
              </a:rPr>
              <a:t> of the component these buttons indicate the </a:t>
            </a:r>
            <a:r>
              <a:rPr lang="en-IE" b="1" dirty="0">
                <a:effectLst/>
                <a:latin typeface="Calibri" panose="020F0502020204030204" pitchFamily="34" charset="0"/>
                <a:ea typeface="Calibri" panose="020F0502020204030204" pitchFamily="34" charset="0"/>
                <a:cs typeface="Times New Roman" panose="02020603050405020304" pitchFamily="18" charset="0"/>
              </a:rPr>
              <a:t>dependency</a:t>
            </a:r>
            <a:r>
              <a:rPr lang="en-IE" dirty="0">
                <a:effectLst/>
                <a:latin typeface="Calibri" panose="020F0502020204030204" pitchFamily="34" charset="0"/>
                <a:ea typeface="Calibri" panose="020F0502020204030204" pitchFamily="34" charset="0"/>
                <a:cs typeface="Times New Roman" panose="02020603050405020304" pitchFamily="18" charset="0"/>
              </a:rPr>
              <a:t> of the component. Having a dependency means, the component is dependent on some other component for its correct functionality.</a:t>
            </a:r>
          </a:p>
          <a:p>
            <a:pPr marL="785001" lvl="1" indent="-301923">
              <a:lnSpc>
                <a:spcPct val="107000"/>
              </a:lnSpc>
              <a:spcAft>
                <a:spcPts val="845"/>
              </a:spcAft>
              <a:buSzPts val="1000"/>
              <a:buFont typeface="Courier New" panose="02070309020205020404" pitchFamily="49" charset="0"/>
              <a:buChar char="o"/>
              <a:tabLst>
                <a:tab pos="966155" algn="l"/>
              </a:tabLst>
            </a:pPr>
            <a:r>
              <a:rPr lang="en-IE" dirty="0">
                <a:effectLst/>
                <a:latin typeface="Calibri" panose="020F0502020204030204" pitchFamily="34" charset="0"/>
                <a:ea typeface="Calibri" panose="020F0502020204030204" pitchFamily="34" charset="0"/>
                <a:cs typeface="Times New Roman" panose="02020603050405020304" pitchFamily="18" charset="0"/>
              </a:rPr>
              <a:t> Towards the </a:t>
            </a:r>
            <a:r>
              <a:rPr lang="en-IE" b="1" dirty="0">
                <a:effectLst/>
                <a:latin typeface="Calibri" panose="020F0502020204030204" pitchFamily="34" charset="0"/>
                <a:ea typeface="Calibri" panose="020F0502020204030204" pitchFamily="34" charset="0"/>
                <a:cs typeface="Times New Roman" panose="02020603050405020304" pitchFamily="18" charset="0"/>
              </a:rPr>
              <a:t>right-side edge</a:t>
            </a:r>
            <a:r>
              <a:rPr lang="en-IE" dirty="0">
                <a:effectLst/>
                <a:latin typeface="Calibri" panose="020F0502020204030204" pitchFamily="34" charset="0"/>
                <a:ea typeface="Calibri" panose="020F0502020204030204" pitchFamily="34" charset="0"/>
                <a:cs typeface="Times New Roman" panose="02020603050405020304" pitchFamily="18" charset="0"/>
              </a:rPr>
              <a:t> of the component these buttons indicate the capability of the component . Having capability means the component is exposing its features to other components.</a:t>
            </a:r>
          </a:p>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The </a:t>
            </a:r>
            <a:r>
              <a:rPr lang="en-IE" dirty="0" err="1">
                <a:effectLst/>
                <a:latin typeface="Calibri" panose="020F0502020204030204" pitchFamily="34" charset="0"/>
                <a:ea typeface="Calibri" panose="020F0502020204030204" pitchFamily="34" charset="0"/>
                <a:cs typeface="Times New Roman" panose="02020603050405020304" pitchFamily="18" charset="0"/>
              </a:rPr>
              <a:t>color</a:t>
            </a:r>
            <a:r>
              <a:rPr lang="en-IE" dirty="0">
                <a:effectLst/>
                <a:latin typeface="Calibri" panose="020F0502020204030204" pitchFamily="34" charset="0"/>
                <a:ea typeface="Calibri" panose="020F0502020204030204" pitchFamily="34" charset="0"/>
                <a:cs typeface="Times New Roman" panose="02020603050405020304" pitchFamily="18" charset="0"/>
              </a:rPr>
              <a:t> coding of dependency and capability</a:t>
            </a:r>
          </a:p>
          <a:p>
            <a:pPr marL="362308" indent="-362308">
              <a:lnSpc>
                <a:spcPct val="107000"/>
              </a:lnSpc>
              <a:spcAft>
                <a:spcPts val="845"/>
              </a:spcAft>
              <a:buSzPts val="1000"/>
              <a:buFont typeface="Symbol" panose="05050102010706020507" pitchFamily="18" charset="2"/>
              <a:buChar char=""/>
              <a:tabLst>
                <a:tab pos="483078" algn="l"/>
              </a:tabLst>
            </a:pPr>
            <a:r>
              <a:rPr lang="en-IE" dirty="0">
                <a:effectLst/>
                <a:latin typeface="Calibri" panose="020F0502020204030204" pitchFamily="34" charset="0"/>
                <a:ea typeface="Calibri" panose="020F0502020204030204" pitchFamily="34" charset="0"/>
                <a:cs typeface="Times New Roman" panose="02020603050405020304" pitchFamily="18" charset="0"/>
              </a:rPr>
              <a:t>The </a:t>
            </a:r>
            <a:r>
              <a:rPr lang="en-IE" b="1" dirty="0">
                <a:effectLst/>
                <a:latin typeface="Calibri" panose="020F0502020204030204" pitchFamily="34" charset="0"/>
                <a:ea typeface="Calibri" panose="020F0502020204030204" pitchFamily="34" charset="0"/>
                <a:cs typeface="Times New Roman" panose="02020603050405020304" pitchFamily="18" charset="0"/>
              </a:rPr>
              <a:t>green</a:t>
            </a:r>
            <a:r>
              <a:rPr lang="en-IE" dirty="0">
                <a:effectLst/>
                <a:latin typeface="Calibri" panose="020F0502020204030204" pitchFamily="34" charset="0"/>
                <a:ea typeface="Calibri" panose="020F0502020204030204" pitchFamily="34" charset="0"/>
                <a:cs typeface="Times New Roman" panose="02020603050405020304" pitchFamily="18" charset="0"/>
              </a:rPr>
              <a:t> </a:t>
            </a:r>
            <a:r>
              <a:rPr lang="en-IE" dirty="0" err="1">
                <a:effectLst/>
                <a:latin typeface="Calibri" panose="020F0502020204030204" pitchFamily="34" charset="0"/>
                <a:ea typeface="Calibri" panose="020F0502020204030204" pitchFamily="34" charset="0"/>
                <a:cs typeface="Times New Roman" panose="02020603050405020304" pitchFamily="18" charset="0"/>
              </a:rPr>
              <a:t>color</a:t>
            </a:r>
            <a:r>
              <a:rPr lang="en-IE" dirty="0">
                <a:effectLst/>
                <a:latin typeface="Calibri" panose="020F0502020204030204" pitchFamily="34" charset="0"/>
                <a:ea typeface="Calibri" panose="020F0502020204030204" pitchFamily="34" charset="0"/>
                <a:cs typeface="Times New Roman" panose="02020603050405020304" pitchFamily="18" charset="0"/>
              </a:rPr>
              <a:t> of the box indicates a dependency/capability is </a:t>
            </a:r>
            <a:r>
              <a:rPr lang="en-IE" b="1" dirty="0">
                <a:effectLst/>
                <a:latin typeface="Calibri" panose="020F0502020204030204" pitchFamily="34" charset="0"/>
                <a:ea typeface="Calibri" panose="020F0502020204030204" pitchFamily="34" charset="0"/>
                <a:cs typeface="Times New Roman" panose="02020603050405020304" pitchFamily="18" charset="0"/>
              </a:rPr>
              <a:t>already satisfied.</a:t>
            </a:r>
            <a:endParaRPr lang="en-IE" dirty="0">
              <a:effectLst/>
              <a:latin typeface="Calibri" panose="020F0502020204030204" pitchFamily="34" charset="0"/>
              <a:ea typeface="Calibri" panose="020F0502020204030204" pitchFamily="34" charset="0"/>
              <a:cs typeface="Times New Roman" panose="02020603050405020304" pitchFamily="18" charset="0"/>
            </a:endParaRPr>
          </a:p>
          <a:p>
            <a:pPr marL="362308" indent="-362308">
              <a:lnSpc>
                <a:spcPct val="107000"/>
              </a:lnSpc>
              <a:spcAft>
                <a:spcPts val="845"/>
              </a:spcAft>
              <a:buSzPts val="1000"/>
              <a:buFont typeface="Symbol" panose="05050102010706020507" pitchFamily="18" charset="2"/>
              <a:buChar char=""/>
              <a:tabLst>
                <a:tab pos="483078" algn="l"/>
              </a:tabLst>
            </a:pPr>
            <a:r>
              <a:rPr lang="en-IE" dirty="0">
                <a:effectLst/>
                <a:latin typeface="Calibri" panose="020F0502020204030204" pitchFamily="34" charset="0"/>
                <a:ea typeface="Calibri" panose="020F0502020204030204" pitchFamily="34" charset="0"/>
                <a:cs typeface="Times New Roman" panose="02020603050405020304" pitchFamily="18" charset="0"/>
              </a:rPr>
              <a:t>The </a:t>
            </a:r>
            <a:r>
              <a:rPr lang="en-IE" b="1" dirty="0">
                <a:effectLst/>
                <a:latin typeface="Calibri" panose="020F0502020204030204" pitchFamily="34" charset="0"/>
                <a:ea typeface="Calibri" panose="020F0502020204030204" pitchFamily="34" charset="0"/>
                <a:cs typeface="Times New Roman" panose="02020603050405020304" pitchFamily="18" charset="0"/>
              </a:rPr>
              <a:t>red</a:t>
            </a:r>
            <a:r>
              <a:rPr lang="en-IE" dirty="0">
                <a:effectLst/>
                <a:latin typeface="Calibri" panose="020F0502020204030204" pitchFamily="34" charset="0"/>
                <a:ea typeface="Calibri" panose="020F0502020204030204" pitchFamily="34" charset="0"/>
                <a:cs typeface="Times New Roman" panose="02020603050405020304" pitchFamily="18" charset="0"/>
              </a:rPr>
              <a:t> </a:t>
            </a:r>
            <a:r>
              <a:rPr lang="en-IE" dirty="0" err="1">
                <a:effectLst/>
                <a:latin typeface="Calibri" panose="020F0502020204030204" pitchFamily="34" charset="0"/>
                <a:ea typeface="Calibri" panose="020F0502020204030204" pitchFamily="34" charset="0"/>
                <a:cs typeface="Times New Roman" panose="02020603050405020304" pitchFamily="18" charset="0"/>
              </a:rPr>
              <a:t>color</a:t>
            </a:r>
            <a:r>
              <a:rPr lang="en-IE" dirty="0">
                <a:effectLst/>
                <a:latin typeface="Calibri" panose="020F0502020204030204" pitchFamily="34" charset="0"/>
                <a:ea typeface="Calibri" panose="020F0502020204030204" pitchFamily="34" charset="0"/>
                <a:cs typeface="Times New Roman" panose="02020603050405020304" pitchFamily="18" charset="0"/>
              </a:rPr>
              <a:t> of the box indicates it </a:t>
            </a:r>
            <a:r>
              <a:rPr lang="en-IE" b="1" dirty="0">
                <a:effectLst/>
                <a:latin typeface="Calibri" panose="020F0502020204030204" pitchFamily="34" charset="0"/>
                <a:ea typeface="Calibri" panose="020F0502020204030204" pitchFamily="34" charset="0"/>
                <a:cs typeface="Times New Roman" panose="02020603050405020304" pitchFamily="18" charset="0"/>
              </a:rPr>
              <a:t>needs to be satisfied</a:t>
            </a:r>
            <a:r>
              <a:rPr lang="en-IE" dirty="0">
                <a:effectLst/>
                <a:latin typeface="Calibri" panose="020F0502020204030204" pitchFamily="34" charset="0"/>
                <a:ea typeface="Calibri" panose="020F0502020204030204" pitchFamily="34" charset="0"/>
                <a:cs typeface="Times New Roman" panose="02020603050405020304" pitchFamily="18" charset="0"/>
              </a:rPr>
              <a:t>.</a:t>
            </a:r>
          </a:p>
          <a:p>
            <a:pPr marL="362308" indent="-362308">
              <a:lnSpc>
                <a:spcPct val="107000"/>
              </a:lnSpc>
              <a:spcAft>
                <a:spcPts val="845"/>
              </a:spcAft>
              <a:buSzPts val="1000"/>
              <a:buFont typeface="Symbol" panose="05050102010706020507" pitchFamily="18" charset="2"/>
              <a:buChar char=""/>
              <a:tabLst>
                <a:tab pos="483078" algn="l"/>
              </a:tabLst>
            </a:pPr>
            <a:r>
              <a:rPr lang="en-IE" dirty="0">
                <a:effectLst/>
                <a:latin typeface="Calibri" panose="020F0502020204030204" pitchFamily="34" charset="0"/>
                <a:ea typeface="Calibri" panose="020F0502020204030204" pitchFamily="34" charset="0"/>
                <a:cs typeface="Times New Roman" panose="02020603050405020304" pitchFamily="18" charset="0"/>
              </a:rPr>
              <a:t>The </a:t>
            </a:r>
            <a:r>
              <a:rPr lang="en-IE" b="1" dirty="0">
                <a:effectLst/>
                <a:latin typeface="Calibri" panose="020F0502020204030204" pitchFamily="34" charset="0"/>
                <a:ea typeface="Calibri" panose="020F0502020204030204" pitchFamily="34" charset="0"/>
                <a:cs typeface="Times New Roman" panose="02020603050405020304" pitchFamily="18" charset="0"/>
              </a:rPr>
              <a:t>yellow</a:t>
            </a:r>
            <a:r>
              <a:rPr lang="en-IE" dirty="0">
                <a:effectLst/>
                <a:latin typeface="Calibri" panose="020F0502020204030204" pitchFamily="34" charset="0"/>
                <a:ea typeface="Calibri" panose="020F0502020204030204" pitchFamily="34" charset="0"/>
                <a:cs typeface="Times New Roman" panose="02020603050405020304" pitchFamily="18" charset="0"/>
              </a:rPr>
              <a:t> </a:t>
            </a:r>
            <a:r>
              <a:rPr lang="en-IE" dirty="0" err="1">
                <a:effectLst/>
                <a:latin typeface="Calibri" panose="020F0502020204030204" pitchFamily="34" charset="0"/>
                <a:ea typeface="Calibri" panose="020F0502020204030204" pitchFamily="34" charset="0"/>
                <a:cs typeface="Times New Roman" panose="02020603050405020304" pitchFamily="18" charset="0"/>
              </a:rPr>
              <a:t>color</a:t>
            </a:r>
            <a:r>
              <a:rPr lang="en-IE" dirty="0">
                <a:effectLst/>
                <a:latin typeface="Calibri" panose="020F0502020204030204" pitchFamily="34" charset="0"/>
                <a:ea typeface="Calibri" panose="020F0502020204030204" pitchFamily="34" charset="0"/>
                <a:cs typeface="Times New Roman" panose="02020603050405020304" pitchFamily="18" charset="0"/>
              </a:rPr>
              <a:t> of the box indicates it is </a:t>
            </a:r>
            <a:r>
              <a:rPr lang="en-IE" b="1" dirty="0">
                <a:effectLst/>
                <a:latin typeface="Calibri" panose="020F0502020204030204" pitchFamily="34" charset="0"/>
                <a:ea typeface="Calibri" panose="020F0502020204030204" pitchFamily="34" charset="0"/>
                <a:cs typeface="Times New Roman" panose="02020603050405020304" pitchFamily="18" charset="0"/>
              </a:rPr>
              <a:t>optional</a:t>
            </a:r>
            <a:r>
              <a:rPr lang="en-IE" dirty="0">
                <a:effectLst/>
                <a:latin typeface="Calibri" panose="020F0502020204030204" pitchFamily="34" charset="0"/>
                <a:ea typeface="Calibri" panose="020F0502020204030204" pitchFamily="34" charset="0"/>
                <a:cs typeface="Times New Roman" panose="02020603050405020304" pitchFamily="18" charset="0"/>
              </a:rPr>
              <a:t> to satisfy this dependency. For example, the Core component shows a Implied dependency for RTOS that is not satisfied, since this application without an RTOS.</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32</a:t>
            </a:fld>
            <a:endParaRPr lang="en-IE"/>
          </a:p>
        </p:txBody>
      </p:sp>
    </p:spTree>
    <p:extLst>
      <p:ext uri="{BB962C8B-B14F-4D97-AF65-F5344CB8AC3E}">
        <p14:creationId xmlns:p14="http://schemas.microsoft.com/office/powerpoint/2010/main" val="1224257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33</a:t>
            </a:fld>
            <a:endParaRPr lang="en-IE"/>
          </a:p>
        </p:txBody>
      </p:sp>
    </p:spTree>
    <p:extLst>
      <p:ext uri="{BB962C8B-B14F-4D97-AF65-F5344CB8AC3E}">
        <p14:creationId xmlns:p14="http://schemas.microsoft.com/office/powerpoint/2010/main" val="37699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34</a:t>
            </a:fld>
            <a:endParaRPr lang="en-IE"/>
          </a:p>
        </p:txBody>
      </p:sp>
    </p:spTree>
    <p:extLst>
      <p:ext uri="{BB962C8B-B14F-4D97-AF65-F5344CB8AC3E}">
        <p14:creationId xmlns:p14="http://schemas.microsoft.com/office/powerpoint/2010/main" val="55508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35</a:t>
            </a:fld>
            <a:endParaRPr lang="en-IE"/>
          </a:p>
        </p:txBody>
      </p:sp>
    </p:spTree>
    <p:extLst>
      <p:ext uri="{BB962C8B-B14F-4D97-AF65-F5344CB8AC3E}">
        <p14:creationId xmlns:p14="http://schemas.microsoft.com/office/powerpoint/2010/main" val="332581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900">
                <a:latin typeface="Calibri" panose="020F0502020204030204" pitchFamily="34" charset="0"/>
                <a:ea typeface="Calibri" panose="020F0502020204030204" pitchFamily="34" charset="0"/>
                <a:cs typeface="Times New Roman" panose="02020603050405020304" pitchFamily="18" charset="0"/>
              </a:rPr>
              <a:t>Set up IPERF for the 10Mbps speed as used by the PHY.</a:t>
            </a:r>
          </a:p>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36</a:t>
            </a:fld>
            <a:endParaRPr lang="en-IE"/>
          </a:p>
        </p:txBody>
      </p:sp>
    </p:spTree>
    <p:extLst>
      <p:ext uri="{BB962C8B-B14F-4D97-AF65-F5344CB8AC3E}">
        <p14:creationId xmlns:p14="http://schemas.microsoft.com/office/powerpoint/2010/main" val="132376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5010150"/>
          </a:xfrm>
        </p:spPr>
        <p:txBody>
          <a:bodyPr/>
          <a:lstStyle/>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The demo will show you how to build, from scratch, a project in Harmony 3 that will include the Harmony 3 TCP/IP software stack together with the driver for the 10BaseT1S PHY.  Using two Microchip evaluation boards that I have with me today, I will then show you the TCP/IP communication link between the two evaluation boards which are connected to each other using a single twisted pair of wires, rather than a more usual CAT 5e or CAT 6e Ethernet cable. The evaluation boards that I am going to use today are a pair of identical boards which have the ATSAME54 32-bit Microcontroller, mounted with a 10BaseT1S PHY daughter board.  </a:t>
            </a:r>
          </a:p>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The TCP/IP stack will use the MAC module on the SAME54 to communicate over RMII with the PHY on the daughter board, which will then transmit the information over the twisted pair of wires to the PHY on the other board.  This demonstration is based on an Application Note that is on the product page of the 10BaseT1S PHY, which is called LAN8670.</a:t>
            </a:r>
          </a:p>
          <a:p>
            <a:pPr>
              <a:lnSpc>
                <a:spcPct val="107000"/>
              </a:lnSpc>
              <a:spcAft>
                <a:spcPts val="845"/>
              </a:spcAft>
            </a:pPr>
            <a:r>
              <a:rPr lang="en-IE" dirty="0">
                <a:effectLst/>
                <a:latin typeface="Calibri" panose="020F0502020204030204" pitchFamily="34" charset="0"/>
                <a:ea typeface="Calibri" panose="020F0502020204030204" pitchFamily="34" charset="0"/>
                <a:cs typeface="Times New Roman" panose="02020603050405020304" pitchFamily="18" charset="0"/>
              </a:rPr>
              <a:t>As part of the demonstration I am going to take you step by step through the creation of the project in Harmony 3, the configuration of the TCP/IP Stack, and the configuration of the driver for the 10BaseT1S PHY.  Then we will generate the code in Harmony 3 and program each SAME54 device one at a time. </a:t>
            </a:r>
          </a:p>
          <a:p>
            <a:pPr defTabSz="966155">
              <a:defRPr/>
            </a:pPr>
            <a:endParaRPr lang="en-IE"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1100" dirty="0"/>
          </a:p>
        </p:txBody>
      </p:sp>
      <p:sp>
        <p:nvSpPr>
          <p:cNvPr id="4" name="Slide Number Placeholder 3"/>
          <p:cNvSpPr>
            <a:spLocks noGrp="1"/>
          </p:cNvSpPr>
          <p:nvPr>
            <p:ph type="sldNum" sz="quarter" idx="5"/>
          </p:nvPr>
        </p:nvSpPr>
        <p:spPr/>
        <p:txBody>
          <a:bodyPr/>
          <a:lstStyle/>
          <a:p>
            <a:fld id="{27C37452-1139-401C-8610-6EED95BF84F2}" type="slidenum">
              <a:rPr lang="en-IE" smtClean="0"/>
              <a:t>2</a:t>
            </a:fld>
            <a:endParaRPr lang="en-IE" dirty="0"/>
          </a:p>
        </p:txBody>
      </p:sp>
    </p:spTree>
    <p:extLst>
      <p:ext uri="{BB962C8B-B14F-4D97-AF65-F5344CB8AC3E}">
        <p14:creationId xmlns:p14="http://schemas.microsoft.com/office/powerpoint/2010/main" val="792055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900" dirty="0">
                <a:latin typeface="Calibri" panose="020F0502020204030204" pitchFamily="34" charset="0"/>
                <a:ea typeface="Calibri" panose="020F0502020204030204" pitchFamily="34" charset="0"/>
                <a:cs typeface="Times New Roman" panose="02020603050405020304" pitchFamily="18" charset="0"/>
              </a:rPr>
              <a:t>Next we’re going to configure ICMP4 for the Ping command, so we're going to click on it here.</a:t>
            </a:r>
          </a:p>
          <a:p>
            <a:pPr>
              <a:lnSpc>
                <a:spcPct val="107000"/>
              </a:lnSpc>
              <a:spcAft>
                <a:spcPts val="845"/>
              </a:spcAft>
            </a:pPr>
            <a:r>
              <a:rPr lang="en-IE" sz="1900" b="1" dirty="0">
                <a:latin typeface="Calibri" panose="020F0502020204030204" pitchFamily="34" charset="0"/>
                <a:ea typeface="Calibri" panose="020F0502020204030204" pitchFamily="34" charset="0"/>
                <a:cs typeface="Times New Roman" panose="02020603050405020304" pitchFamily="18" charset="0"/>
              </a:rPr>
              <a:t>We’ll click to include the client</a:t>
            </a:r>
            <a:r>
              <a:rPr lang="en-IE" sz="1900" dirty="0">
                <a:latin typeface="Calibri" panose="020F0502020204030204" pitchFamily="34" charset="0"/>
                <a:ea typeface="Calibri" panose="020F0502020204030204" pitchFamily="34" charset="0"/>
                <a:cs typeface="Times New Roman" panose="02020603050405020304" pitchFamily="18" charset="0"/>
              </a:rPr>
              <a:t>, and we’ll enable </a:t>
            </a:r>
            <a:r>
              <a:rPr lang="en-IE" sz="1900" b="1" dirty="0">
                <a:latin typeface="Calibri" panose="020F0502020204030204" pitchFamily="34" charset="0"/>
                <a:ea typeface="Calibri" panose="020F0502020204030204" pitchFamily="34" charset="0"/>
                <a:cs typeface="Times New Roman" panose="02020603050405020304" pitchFamily="18" charset="0"/>
              </a:rPr>
              <a:t>ICMP Client console command</a:t>
            </a:r>
            <a:r>
              <a:rPr lang="en-IE" sz="1900" dirty="0">
                <a:latin typeface="Calibri" panose="020F0502020204030204" pitchFamily="34" charset="0"/>
                <a:ea typeface="Calibri" panose="020F0502020204030204" pitchFamily="34" charset="0"/>
                <a:cs typeface="Times New Roman" panose="02020603050405020304" pitchFamily="18" charset="0"/>
              </a:rPr>
              <a:t> to facilitate the </a:t>
            </a:r>
            <a:r>
              <a:rPr lang="en-IE" sz="1900" b="1" dirty="0">
                <a:latin typeface="Calibri" panose="020F0502020204030204" pitchFamily="34" charset="0"/>
                <a:ea typeface="Calibri" panose="020F0502020204030204" pitchFamily="34" charset="0"/>
                <a:cs typeface="Times New Roman" panose="02020603050405020304" pitchFamily="18" charset="0"/>
              </a:rPr>
              <a:t>ping</a:t>
            </a:r>
            <a:r>
              <a:rPr lang="en-IE" sz="1900" dirty="0">
                <a:latin typeface="Calibri" panose="020F0502020204030204" pitchFamily="34" charset="0"/>
                <a:ea typeface="Calibri" panose="020F0502020204030204" pitchFamily="34" charset="0"/>
                <a:cs typeface="Times New Roman" panose="02020603050405020304" pitchFamily="18" charset="0"/>
              </a:rPr>
              <a:t> command so we're going to need to enable that we can leave everything else as is.</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37</a:t>
            </a:fld>
            <a:endParaRPr lang="en-IE"/>
          </a:p>
        </p:txBody>
      </p:sp>
    </p:spTree>
    <p:extLst>
      <p:ext uri="{BB962C8B-B14F-4D97-AF65-F5344CB8AC3E}">
        <p14:creationId xmlns:p14="http://schemas.microsoft.com/office/powerpoint/2010/main" val="2159623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Next we set up the </a:t>
            </a:r>
            <a:r>
              <a:rPr lang="en-IE" sz="1100" dirty="0" err="1">
                <a:latin typeface="Calibri" panose="020F0502020204030204" pitchFamily="34" charset="0"/>
                <a:ea typeface="Calibri" panose="020F0502020204030204" pitchFamily="34" charset="0"/>
                <a:cs typeface="Times New Roman" panose="02020603050405020304" pitchFamily="18" charset="0"/>
              </a:rPr>
              <a:t>the</a:t>
            </a:r>
            <a:r>
              <a:rPr lang="en-IE" sz="1100" dirty="0">
                <a:latin typeface="Calibri" panose="020F0502020204030204" pitchFamily="34" charset="0"/>
                <a:ea typeface="Calibri" panose="020F0502020204030204" pitchFamily="34" charset="0"/>
                <a:cs typeface="Times New Roman" panose="02020603050405020304" pitchFamily="18" charset="0"/>
              </a:rPr>
              <a:t> GMAC so that it works correctly for </a:t>
            </a:r>
            <a:r>
              <a:rPr lang="en-IE" sz="1100" dirty="0" err="1">
                <a:latin typeface="Calibri" panose="020F0502020204030204" pitchFamily="34" charset="0"/>
                <a:ea typeface="Calibri" panose="020F0502020204030204" pitchFamily="34" charset="0"/>
                <a:cs typeface="Times New Roman" panose="02020603050405020304" pitchFamily="18" charset="0"/>
              </a:rPr>
              <a:t>for</a:t>
            </a:r>
            <a:r>
              <a:rPr lang="en-IE" sz="1100" dirty="0">
                <a:latin typeface="Calibri" panose="020F0502020204030204" pitchFamily="34" charset="0"/>
                <a:ea typeface="Calibri" panose="020F0502020204030204" pitchFamily="34" charset="0"/>
                <a:cs typeface="Times New Roman" panose="02020603050405020304" pitchFamily="18" charset="0"/>
              </a:rPr>
              <a:t> the PLCA system that we've got.</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10BASET1S is a 10 megabit per second half duplex communication standard and it doesn't use auto negotiation, so we're going to Click to configure all of this now.</a:t>
            </a:r>
          </a:p>
          <a:p>
            <a:r>
              <a:rPr lang="en-IE" sz="1100" dirty="0">
                <a:latin typeface="Calibri" panose="020F0502020204030204" pitchFamily="34" charset="0"/>
                <a:ea typeface="Calibri" panose="020F0502020204030204" pitchFamily="34" charset="0"/>
                <a:cs typeface="Times New Roman" panose="02020603050405020304" pitchFamily="18" charset="0"/>
              </a:rPr>
              <a:t>There is on the board an RMII connection between the PHY daughter board, and the MAC on the MCU, so we can leave this as is. </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Next, we’ll configure the 10BASET1S driver.</a:t>
            </a:r>
          </a:p>
          <a:p>
            <a:pPr>
              <a:lnSpc>
                <a:spcPct val="107000"/>
              </a:lnSpc>
              <a:spcAft>
                <a:spcPts val="845"/>
              </a:spcAft>
            </a:pPr>
            <a:br>
              <a:rPr lang="en-IE" sz="1100" dirty="0">
                <a:latin typeface="Calibri" panose="020F0502020204030204" pitchFamily="34" charset="0"/>
                <a:ea typeface="Calibri" panose="020F0502020204030204" pitchFamily="34" charset="0"/>
                <a:cs typeface="Times New Roman" panose="02020603050405020304" pitchFamily="18" charset="0"/>
              </a:rPr>
            </a:br>
            <a:r>
              <a:rPr lang="en-IE" sz="1100" dirty="0">
                <a:latin typeface="Calibri" panose="020F0502020204030204" pitchFamily="34" charset="0"/>
                <a:ea typeface="Calibri" panose="020F0502020204030204" pitchFamily="34" charset="0"/>
                <a:cs typeface="Times New Roman" panose="02020603050405020304" pitchFamily="18" charset="0"/>
              </a:rPr>
              <a:t>We need to use the advanced settings here - and we're going to select PLCA in the driver, you have the option to use CSMA/CD for the driver, though you usually wouldn't for 10BASET1S. We will select to use PLCA here and let's just have a quick check of the PLCA settings.</a:t>
            </a:r>
          </a:p>
          <a:p>
            <a:pPr>
              <a:lnSpc>
                <a:spcPct val="107000"/>
              </a:lnSpc>
              <a:spcAft>
                <a:spcPts val="845"/>
              </a:spcAft>
            </a:pPr>
            <a:br>
              <a:rPr lang="en-IE" sz="1100" dirty="0">
                <a:latin typeface="Calibri" panose="020F0502020204030204" pitchFamily="34" charset="0"/>
                <a:ea typeface="Calibri" panose="020F0502020204030204" pitchFamily="34" charset="0"/>
                <a:cs typeface="Times New Roman" panose="02020603050405020304" pitchFamily="18" charset="0"/>
              </a:rPr>
            </a:br>
            <a:r>
              <a:rPr lang="en-IE" sz="1100" dirty="0">
                <a:latin typeface="Calibri" panose="020F0502020204030204" pitchFamily="34" charset="0"/>
                <a:ea typeface="Calibri" panose="020F0502020204030204" pitchFamily="34" charset="0"/>
                <a:cs typeface="Times New Roman" panose="02020603050405020304" pitchFamily="18" charset="0"/>
              </a:rPr>
              <a:t>The </a:t>
            </a:r>
            <a:r>
              <a:rPr lang="en-IE" sz="1100" b="1" dirty="0">
                <a:latin typeface="Calibri" panose="020F0502020204030204" pitchFamily="34" charset="0"/>
                <a:ea typeface="Calibri" panose="020F0502020204030204" pitchFamily="34" charset="0"/>
                <a:cs typeface="Times New Roman" panose="02020603050405020304" pitchFamily="18" charset="0"/>
              </a:rPr>
              <a:t>Local Node ID is 0</a:t>
            </a:r>
            <a:r>
              <a:rPr lang="en-IE" sz="1100" dirty="0">
                <a:latin typeface="Calibri" panose="020F0502020204030204" pitchFamily="34" charset="0"/>
                <a:ea typeface="Calibri" panose="020F0502020204030204" pitchFamily="34" charset="0"/>
                <a:cs typeface="Times New Roman" panose="02020603050405020304" pitchFamily="18" charset="0"/>
              </a:rPr>
              <a:t> and the </a:t>
            </a:r>
            <a:r>
              <a:rPr lang="en-IE" sz="1100" b="1" dirty="0">
                <a:latin typeface="Calibri" panose="020F0502020204030204" pitchFamily="34" charset="0"/>
                <a:ea typeface="Calibri" panose="020F0502020204030204" pitchFamily="34" charset="0"/>
                <a:cs typeface="Times New Roman" panose="02020603050405020304" pitchFamily="18" charset="0"/>
              </a:rPr>
              <a:t>Node Count is 8</a:t>
            </a:r>
            <a:r>
              <a:rPr lang="en-IE" sz="1100" dirty="0">
                <a:latin typeface="Calibri" panose="020F0502020204030204" pitchFamily="34" charset="0"/>
                <a:ea typeface="Calibri" panose="020F0502020204030204" pitchFamily="34" charset="0"/>
                <a:cs typeface="Times New Roman" panose="02020603050405020304" pitchFamily="18" charset="0"/>
              </a:rPr>
              <a:t>. If we leave these two settings as is, we're telling this SAM device that it’s PHY is going to be the coordinator ( you might remember from the slides that the coordinator is Node 0 )  and that there are eight nodes on this system. In reality, there are only two nodes on the system that I have here to show you, but we're going to leave this Node Count as eight. All that will do is cause a very small amount of redundancy in the system, but it means that we can come along later and add more nodes to the system without having to reconfigure.</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For this demo we will not use </a:t>
            </a:r>
            <a:r>
              <a:rPr lang="en-IE" sz="1100" b="1" dirty="0">
                <a:latin typeface="Calibri" panose="020F0502020204030204" pitchFamily="34" charset="0"/>
                <a:ea typeface="Calibri" panose="020F0502020204030204" pitchFamily="34" charset="0"/>
                <a:cs typeface="Times New Roman" panose="02020603050405020304" pitchFamily="18" charset="0"/>
              </a:rPr>
              <a:t>Max Burst Count</a:t>
            </a:r>
            <a:r>
              <a:rPr lang="en-IE" sz="1100" dirty="0">
                <a:latin typeface="Calibri" panose="020F0502020204030204" pitchFamily="34" charset="0"/>
                <a:ea typeface="Calibri" panose="020F0502020204030204" pitchFamily="34" charset="0"/>
                <a:cs typeface="Times New Roman" panose="02020603050405020304" pitchFamily="18" charset="0"/>
              </a:rPr>
              <a:t> for this demo. If we did, we would enable the </a:t>
            </a:r>
            <a:r>
              <a:rPr lang="en-IE" sz="1100" b="1" dirty="0">
                <a:latin typeface="Calibri" panose="020F0502020204030204" pitchFamily="34" charset="0"/>
                <a:ea typeface="Calibri" panose="020F0502020204030204" pitchFamily="34" charset="0"/>
                <a:cs typeface="Times New Roman" panose="02020603050405020304" pitchFamily="18" charset="0"/>
              </a:rPr>
              <a:t>additional frames</a:t>
            </a:r>
            <a:r>
              <a:rPr lang="en-IE" sz="1100" dirty="0">
                <a:latin typeface="Calibri" panose="020F0502020204030204" pitchFamily="34" charset="0"/>
                <a:ea typeface="Calibri" panose="020F0502020204030204" pitchFamily="34" charset="0"/>
                <a:cs typeface="Times New Roman" panose="02020603050405020304" pitchFamily="18" charset="0"/>
              </a:rPr>
              <a:t> by increasing this Max Burst Count number, we don't need to worry about the </a:t>
            </a:r>
            <a:r>
              <a:rPr lang="en-IE" sz="1100" b="1" dirty="0">
                <a:latin typeface="Calibri" panose="020F0502020204030204" pitchFamily="34" charset="0"/>
                <a:ea typeface="Calibri" panose="020F0502020204030204" pitchFamily="34" charset="0"/>
                <a:cs typeface="Times New Roman" panose="02020603050405020304" pitchFamily="18" charset="0"/>
              </a:rPr>
              <a:t>Burst Timer</a:t>
            </a:r>
            <a:r>
              <a:rPr lang="en-IE" sz="1100" dirty="0">
                <a:latin typeface="Calibri" panose="020F0502020204030204" pitchFamily="34" charset="0"/>
                <a:ea typeface="Calibri" panose="020F0502020204030204" pitchFamily="34" charset="0"/>
                <a:cs typeface="Times New Roman" panose="02020603050405020304" pitchFamily="18" charset="0"/>
              </a:rPr>
              <a:t> either.</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That's the </a:t>
            </a:r>
            <a:r>
              <a:rPr lang="en-IE" sz="1100" dirty="0" err="1">
                <a:latin typeface="Calibri" panose="020F0502020204030204" pitchFamily="34" charset="0"/>
                <a:ea typeface="Calibri" panose="020F0502020204030204" pitchFamily="34" charset="0"/>
                <a:cs typeface="Times New Roman" panose="02020603050405020304" pitchFamily="18" charset="0"/>
              </a:rPr>
              <a:t>the</a:t>
            </a:r>
            <a:r>
              <a:rPr lang="en-IE" sz="1100" dirty="0">
                <a:latin typeface="Calibri" panose="020F0502020204030204" pitchFamily="34" charset="0"/>
                <a:ea typeface="Calibri" panose="020F0502020204030204" pitchFamily="34" charset="0"/>
                <a:cs typeface="Times New Roman" panose="02020603050405020304" pitchFamily="18" charset="0"/>
              </a:rPr>
              <a:t> PHY configured.  </a:t>
            </a:r>
          </a:p>
          <a:p>
            <a:endParaRPr lang="en-IE" sz="800" dirty="0"/>
          </a:p>
        </p:txBody>
      </p:sp>
      <p:sp>
        <p:nvSpPr>
          <p:cNvPr id="4" name="Slide Number Placeholder 3"/>
          <p:cNvSpPr>
            <a:spLocks noGrp="1"/>
          </p:cNvSpPr>
          <p:nvPr>
            <p:ph type="sldNum" sz="quarter" idx="5"/>
          </p:nvPr>
        </p:nvSpPr>
        <p:spPr/>
        <p:txBody>
          <a:bodyPr/>
          <a:lstStyle/>
          <a:p>
            <a:fld id="{3F96B9CA-A848-41A1-B8C0-1BE6DF9BA468}" type="slidenum">
              <a:rPr lang="en-IE" smtClean="0"/>
              <a:t>38</a:t>
            </a:fld>
            <a:endParaRPr lang="en-IE"/>
          </a:p>
        </p:txBody>
      </p:sp>
    </p:spTree>
    <p:extLst>
      <p:ext uri="{BB962C8B-B14F-4D97-AF65-F5344CB8AC3E}">
        <p14:creationId xmlns:p14="http://schemas.microsoft.com/office/powerpoint/2010/main" val="480939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500" dirty="0">
                <a:latin typeface="Calibri" panose="020F0502020204030204" pitchFamily="34" charset="0"/>
                <a:ea typeface="Calibri" panose="020F0502020204030204" pitchFamily="34" charset="0"/>
                <a:cs typeface="Times New Roman" panose="02020603050405020304" pitchFamily="18" charset="0"/>
              </a:rPr>
              <a:t>The next thing we want to do is inspect the </a:t>
            </a:r>
            <a:r>
              <a:rPr lang="en-IE" sz="1500" b="1" dirty="0">
                <a:latin typeface="Calibri" panose="020F0502020204030204" pitchFamily="34" charset="0"/>
                <a:ea typeface="Calibri" panose="020F0502020204030204" pitchFamily="34" charset="0"/>
                <a:cs typeface="Times New Roman" panose="02020603050405020304" pitchFamily="18" charset="0"/>
              </a:rPr>
              <a:t>MAC</a:t>
            </a:r>
            <a:r>
              <a:rPr lang="en-IE" sz="1500" dirty="0">
                <a:latin typeface="Calibri" panose="020F0502020204030204" pitchFamily="34" charset="0"/>
                <a:ea typeface="Calibri" panose="020F0502020204030204" pitchFamily="34" charset="0"/>
                <a:cs typeface="Times New Roman" panose="02020603050405020304" pitchFamily="18" charset="0"/>
              </a:rPr>
              <a:t>. The MAC settings are here in the </a:t>
            </a:r>
            <a:r>
              <a:rPr lang="en-IE" sz="1500" b="1" dirty="0">
                <a:latin typeface="Calibri" panose="020F0502020204030204" pitchFamily="34" charset="0"/>
                <a:ea typeface="Calibri" panose="020F0502020204030204" pitchFamily="34" charset="0"/>
                <a:cs typeface="Times New Roman" panose="02020603050405020304" pitchFamily="18" charset="0"/>
              </a:rPr>
              <a:t>Net Config</a:t>
            </a:r>
            <a:r>
              <a:rPr lang="en-IE" sz="1500" dirty="0">
                <a:latin typeface="Calibri" panose="020F0502020204030204" pitchFamily="34" charset="0"/>
                <a:ea typeface="Calibri" panose="020F0502020204030204" pitchFamily="34" charset="0"/>
                <a:cs typeface="Times New Roman" panose="02020603050405020304" pitchFamily="18" charset="0"/>
              </a:rPr>
              <a:t> and we’ll look at the </a:t>
            </a:r>
            <a:r>
              <a:rPr lang="en-IE" sz="1500" b="1" dirty="0">
                <a:latin typeface="Calibri" panose="020F0502020204030204" pitchFamily="34" charset="0"/>
                <a:ea typeface="Calibri" panose="020F0502020204030204" pitchFamily="34" charset="0"/>
                <a:cs typeface="Times New Roman" panose="02020603050405020304" pitchFamily="18" charset="0"/>
              </a:rPr>
              <a:t>MAC address and the IP address.</a:t>
            </a:r>
            <a:r>
              <a:rPr lang="en-IE" sz="1500" dirty="0">
                <a:latin typeface="Calibri" panose="020F0502020204030204" pitchFamily="34" charset="0"/>
                <a:ea typeface="Calibri" panose="020F0502020204030204" pitchFamily="34" charset="0"/>
                <a:cs typeface="Times New Roman" panose="02020603050405020304" pitchFamily="18" charset="0"/>
              </a:rPr>
              <a:t> This MAC address is not a unique MAC address,  it is just one that's default here in </a:t>
            </a:r>
            <a:r>
              <a:rPr lang="en-IE" sz="1500" b="1" dirty="0">
                <a:latin typeface="Calibri" panose="020F0502020204030204" pitchFamily="34" charset="0"/>
                <a:ea typeface="Calibri" panose="020F0502020204030204" pitchFamily="34" charset="0"/>
                <a:cs typeface="Times New Roman" panose="02020603050405020304" pitchFamily="18" charset="0"/>
              </a:rPr>
              <a:t>Harmony</a:t>
            </a:r>
            <a:r>
              <a:rPr lang="en-IE" sz="1500" dirty="0">
                <a:latin typeface="Calibri" panose="020F0502020204030204" pitchFamily="34" charset="0"/>
                <a:ea typeface="Calibri" panose="020F0502020204030204" pitchFamily="34" charset="0"/>
                <a:cs typeface="Times New Roman" panose="02020603050405020304" pitchFamily="18" charset="0"/>
              </a:rPr>
              <a:t>. We're just going to use it for the purposes of this demo.  The same is for the IP Address, this is just the default </a:t>
            </a:r>
            <a:r>
              <a:rPr lang="en-IE" sz="1500" b="1" dirty="0">
                <a:latin typeface="Calibri" panose="020F0502020204030204" pitchFamily="34" charset="0"/>
                <a:ea typeface="Calibri" panose="020F0502020204030204" pitchFamily="34" charset="0"/>
                <a:cs typeface="Times New Roman" panose="02020603050405020304" pitchFamily="18" charset="0"/>
              </a:rPr>
              <a:t>Harmony</a:t>
            </a:r>
            <a:r>
              <a:rPr lang="en-IE" sz="1500" dirty="0">
                <a:latin typeface="Calibri" panose="020F0502020204030204" pitchFamily="34" charset="0"/>
                <a:ea typeface="Calibri" panose="020F0502020204030204" pitchFamily="34" charset="0"/>
                <a:cs typeface="Times New Roman" panose="02020603050405020304" pitchFamily="18" charset="0"/>
              </a:rPr>
              <a:t> one, and we're just going to use it here for the purposes of this demo. </a:t>
            </a:r>
          </a:p>
          <a:p>
            <a:pPr>
              <a:lnSpc>
                <a:spcPct val="107000"/>
              </a:lnSpc>
              <a:spcAft>
                <a:spcPts val="845"/>
              </a:spcAft>
            </a:pPr>
            <a:r>
              <a:rPr lang="en-IE" sz="1500" dirty="0">
                <a:latin typeface="Calibri" panose="020F0502020204030204" pitchFamily="34" charset="0"/>
                <a:ea typeface="Calibri" panose="020F0502020204030204" pitchFamily="34" charset="0"/>
                <a:cs typeface="Times New Roman" panose="02020603050405020304" pitchFamily="18" charset="0"/>
              </a:rPr>
              <a:t> </a:t>
            </a:r>
          </a:p>
          <a:p>
            <a:r>
              <a:rPr lang="en-IE" sz="1500" dirty="0">
                <a:latin typeface="Calibri" panose="020F0502020204030204" pitchFamily="34" charset="0"/>
                <a:ea typeface="Calibri" panose="020F0502020204030204" pitchFamily="34" charset="0"/>
                <a:cs typeface="Times New Roman" panose="02020603050405020304" pitchFamily="18" charset="0"/>
              </a:rPr>
              <a:t>We have two boards to program, and these two boards must be unique with respect to each other in terms of MAC address and IP address. We would need to come back and change these when we program the second board.  Another thing we would need to change for the second board is the PLCA Node ID. We </a:t>
            </a:r>
            <a:r>
              <a:rPr lang="en-IE" sz="1500" dirty="0" err="1">
                <a:latin typeface="Calibri" panose="020F0502020204030204" pitchFamily="34" charset="0"/>
                <a:ea typeface="Calibri" panose="020F0502020204030204" pitchFamily="34" charset="0"/>
                <a:cs typeface="Times New Roman" panose="02020603050405020304" pitchFamily="18" charset="0"/>
              </a:rPr>
              <a:t>we</a:t>
            </a:r>
            <a:r>
              <a:rPr lang="en-IE" sz="1500" dirty="0">
                <a:latin typeface="Calibri" panose="020F0502020204030204" pitchFamily="34" charset="0"/>
                <a:ea typeface="Calibri" panose="020F0502020204030204" pitchFamily="34" charset="0"/>
                <a:cs typeface="Times New Roman" panose="02020603050405020304" pitchFamily="18" charset="0"/>
              </a:rPr>
              <a:t> saw that the PLCA node ID for the first device is going to be 0, so it is going to be the coordinator. There must be only one single coordinator on a PLCA system, so we’ll be setting up the second board to have a Node ID of 1.</a:t>
            </a:r>
            <a:endParaRPr lang="en-IE" sz="1100" dirty="0"/>
          </a:p>
        </p:txBody>
      </p:sp>
      <p:sp>
        <p:nvSpPr>
          <p:cNvPr id="4" name="Slide Number Placeholder 3"/>
          <p:cNvSpPr>
            <a:spLocks noGrp="1"/>
          </p:cNvSpPr>
          <p:nvPr>
            <p:ph type="sldNum" sz="quarter" idx="5"/>
          </p:nvPr>
        </p:nvSpPr>
        <p:spPr/>
        <p:txBody>
          <a:bodyPr/>
          <a:lstStyle/>
          <a:p>
            <a:fld id="{3F96B9CA-A848-41A1-B8C0-1BE6DF9BA468}" type="slidenum">
              <a:rPr lang="en-IE" smtClean="0"/>
              <a:t>39</a:t>
            </a:fld>
            <a:endParaRPr lang="en-IE"/>
          </a:p>
        </p:txBody>
      </p:sp>
    </p:spTree>
    <p:extLst>
      <p:ext uri="{BB962C8B-B14F-4D97-AF65-F5344CB8AC3E}">
        <p14:creationId xmlns:p14="http://schemas.microsoft.com/office/powerpoint/2010/main" val="284389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5010150"/>
          </a:xfrm>
        </p:spPr>
        <p:txBody>
          <a:bodyPr/>
          <a:lstStyle/>
          <a:p>
            <a:pPr>
              <a:lnSpc>
                <a:spcPct val="107000"/>
              </a:lnSpc>
              <a:spcAft>
                <a:spcPts val="845"/>
              </a:spcAft>
            </a:pPr>
            <a:r>
              <a:rPr lang="en-IE" sz="1500" dirty="0">
                <a:latin typeface="Calibri" panose="020F0502020204030204" pitchFamily="34" charset="0"/>
                <a:ea typeface="Calibri" panose="020F0502020204030204" pitchFamily="34" charset="0"/>
                <a:cs typeface="Times New Roman" panose="02020603050405020304" pitchFamily="18" charset="0"/>
              </a:rPr>
              <a:t>Between the two boards that I have,  the ethernet communication is going to be across the </a:t>
            </a:r>
            <a:r>
              <a:rPr lang="en-IE" sz="1500" dirty="0" err="1">
                <a:latin typeface="Calibri" panose="020F0502020204030204" pitchFamily="34" charset="0"/>
                <a:ea typeface="Calibri" panose="020F0502020204030204" pitchFamily="34" charset="0"/>
                <a:cs typeface="Times New Roman" panose="02020603050405020304" pitchFamily="18" charset="0"/>
              </a:rPr>
              <a:t>the</a:t>
            </a:r>
            <a:r>
              <a:rPr lang="en-IE" sz="1500" dirty="0">
                <a:latin typeface="Calibri" panose="020F0502020204030204" pitchFamily="34" charset="0"/>
                <a:ea typeface="Calibri" panose="020F0502020204030204" pitchFamily="34" charset="0"/>
                <a:cs typeface="Times New Roman" panose="02020603050405020304" pitchFamily="18" charset="0"/>
              </a:rPr>
              <a:t> base T1S twisted pair link, but it can be helpful if we could communicate with the SAM device itself to get information from the TCP/IP stack, and receive any Debug messages from the project.  We’re going to do that through the USB cable that we have connected to the board. However, we're not going to use the USB device CDC tool here because looking at the hardware on the evaluation board, our USB cable comes to the </a:t>
            </a:r>
            <a:r>
              <a:rPr lang="en-IE" sz="1500" b="1" dirty="0">
                <a:latin typeface="Calibri" panose="020F0502020204030204" pitchFamily="34" charset="0"/>
                <a:ea typeface="Calibri" panose="020F0502020204030204" pitchFamily="34" charset="0"/>
                <a:cs typeface="Times New Roman" panose="02020603050405020304" pitchFamily="18" charset="0"/>
              </a:rPr>
              <a:t>Embedded Debugger </a:t>
            </a:r>
            <a:r>
              <a:rPr lang="en-IE" sz="1500" dirty="0">
                <a:latin typeface="Calibri" panose="020F0502020204030204" pitchFamily="34" charset="0"/>
                <a:ea typeface="Calibri" panose="020F0502020204030204" pitchFamily="34" charset="0"/>
                <a:cs typeface="Times New Roman" panose="02020603050405020304" pitchFamily="18" charset="0"/>
              </a:rPr>
              <a:t>and then it goes to the UART pins on the device and I'm going to show you that shortly on a schematic snapshot.   We’ll need a serial communication or UART peripheral here to provide for this communication. I'm going to right click on this dependency and we're going to use </a:t>
            </a:r>
            <a:r>
              <a:rPr lang="en-IE" sz="1500" b="1" dirty="0">
                <a:latin typeface="Calibri" panose="020F0502020204030204" pitchFamily="34" charset="0"/>
                <a:ea typeface="Calibri" panose="020F0502020204030204" pitchFamily="34" charset="0"/>
                <a:cs typeface="Times New Roman" panose="02020603050405020304" pitchFamily="18" charset="0"/>
              </a:rPr>
              <a:t>Serial Communication Module 1</a:t>
            </a:r>
            <a:r>
              <a:rPr lang="en-IE" sz="1500" dirty="0">
                <a:latin typeface="Calibri" panose="020F0502020204030204" pitchFamily="34" charset="0"/>
                <a:ea typeface="Calibri" panose="020F0502020204030204" pitchFamily="34" charset="0"/>
                <a:cs typeface="Times New Roman" panose="02020603050405020304" pitchFamily="18" charset="0"/>
              </a:rPr>
              <a:t>. We will need to configure this.</a:t>
            </a:r>
          </a:p>
          <a:p>
            <a:pPr>
              <a:lnSpc>
                <a:spcPct val="107000"/>
              </a:lnSpc>
              <a:spcAft>
                <a:spcPts val="845"/>
              </a:spcAft>
            </a:pPr>
            <a:r>
              <a:rPr lang="en-IE" sz="1500" dirty="0">
                <a:latin typeface="Calibri" panose="020F0502020204030204" pitchFamily="34" charset="0"/>
                <a:ea typeface="Calibri" panose="020F0502020204030204" pitchFamily="34" charset="0"/>
                <a:cs typeface="Times New Roman" panose="02020603050405020304" pitchFamily="18" charset="0"/>
              </a:rPr>
              <a:t>Firstly, you will need to configure the ring buffer size, to increase the number of messages that we can view in the serial terminal window.</a:t>
            </a:r>
          </a:p>
          <a:p>
            <a:pPr>
              <a:lnSpc>
                <a:spcPct val="107000"/>
              </a:lnSpc>
              <a:spcAft>
                <a:spcPts val="845"/>
              </a:spcAft>
            </a:pPr>
            <a:r>
              <a:rPr lang="en-IE" sz="1500" dirty="0">
                <a:latin typeface="Calibri" panose="020F0502020204030204" pitchFamily="34" charset="0"/>
                <a:ea typeface="Calibri" panose="020F0502020204030204" pitchFamily="34" charset="0"/>
                <a:cs typeface="Times New Roman" panose="02020603050405020304" pitchFamily="18" charset="0"/>
              </a:rPr>
              <a:t>Then we will need to configure the Receive pin-out,  we wish to change this so that </a:t>
            </a:r>
            <a:r>
              <a:rPr lang="en-IE" sz="1500" b="1" dirty="0">
                <a:latin typeface="Calibri" panose="020F0502020204030204" pitchFamily="34" charset="0"/>
                <a:ea typeface="Calibri" panose="020F0502020204030204" pitchFamily="34" charset="0"/>
                <a:cs typeface="Times New Roman" panose="02020603050405020304" pitchFamily="18" charset="0"/>
              </a:rPr>
              <a:t>SERCOM1 PAD[1] is used for Data Reception, </a:t>
            </a:r>
            <a:r>
              <a:rPr lang="en-IE" sz="1500" dirty="0">
                <a:latin typeface="Calibri" panose="020F0502020204030204" pitchFamily="34" charset="0"/>
                <a:ea typeface="Calibri" panose="020F0502020204030204" pitchFamily="34" charset="0"/>
                <a:cs typeface="Times New Roman" panose="02020603050405020304" pitchFamily="18" charset="0"/>
              </a:rPr>
              <a:t>and this will match the module up with the hardware that we have on our board.  We can leave the Transmit Pinout as is.</a:t>
            </a:r>
          </a:p>
          <a:p>
            <a:endParaRPr lang="en-IE" sz="1100" dirty="0"/>
          </a:p>
        </p:txBody>
      </p:sp>
      <p:sp>
        <p:nvSpPr>
          <p:cNvPr id="4" name="Slide Number Placeholder 3"/>
          <p:cNvSpPr>
            <a:spLocks noGrp="1"/>
          </p:cNvSpPr>
          <p:nvPr>
            <p:ph type="sldNum" sz="quarter" idx="5"/>
          </p:nvPr>
        </p:nvSpPr>
        <p:spPr/>
        <p:txBody>
          <a:bodyPr/>
          <a:lstStyle/>
          <a:p>
            <a:fld id="{3F96B9CA-A848-41A1-B8C0-1BE6DF9BA468}" type="slidenum">
              <a:rPr lang="en-IE" smtClean="0"/>
              <a:t>40</a:t>
            </a:fld>
            <a:endParaRPr lang="en-IE"/>
          </a:p>
        </p:txBody>
      </p:sp>
    </p:spTree>
    <p:extLst>
      <p:ext uri="{BB962C8B-B14F-4D97-AF65-F5344CB8AC3E}">
        <p14:creationId xmlns:p14="http://schemas.microsoft.com/office/powerpoint/2010/main" val="219341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The next thing we need to do is go into the System component on our graph, and change what is called a </a:t>
            </a:r>
            <a:r>
              <a:rPr lang="en-IE" sz="1900" b="1" dirty="0">
                <a:latin typeface="Calibri" panose="020F0502020204030204" pitchFamily="34" charset="0"/>
                <a:ea typeface="Calibri" panose="020F0502020204030204" pitchFamily="34" charset="0"/>
                <a:cs typeface="Times New Roman" panose="02020603050405020304" pitchFamily="18" charset="0"/>
              </a:rPr>
              <a:t>heap size</a:t>
            </a:r>
            <a:r>
              <a:rPr lang="en-IE" sz="1900" dirty="0">
                <a:latin typeface="Calibri" panose="020F0502020204030204" pitchFamily="34" charset="0"/>
                <a:ea typeface="Calibri" panose="020F0502020204030204" pitchFamily="34" charset="0"/>
                <a:cs typeface="Times New Roman" panose="02020603050405020304" pitchFamily="18" charset="0"/>
              </a:rPr>
              <a:t>. The heap size is memory for dynamically allocated variables that are used by the project and the TCP IP stack needs quite a large heap size. We go into device - Project configuration - Toolchain Selections - XC32 Global Options – Linker – General.  We’ll increase our heap size to 44960 which should be large enough for the TCPIP stack.</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41</a:t>
            </a:fld>
            <a:endParaRPr lang="en-IE"/>
          </a:p>
        </p:txBody>
      </p:sp>
    </p:spTree>
    <p:extLst>
      <p:ext uri="{BB962C8B-B14F-4D97-AF65-F5344CB8AC3E}">
        <p14:creationId xmlns:p14="http://schemas.microsoft.com/office/powerpoint/2010/main" val="776106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The last thing we're going to do here is to set up our </a:t>
            </a:r>
            <a:r>
              <a:rPr lang="en-IE" sz="1900" b="1" dirty="0">
                <a:latin typeface="Calibri" panose="020F0502020204030204" pitchFamily="34" charset="0"/>
                <a:ea typeface="Calibri" panose="020F0502020204030204" pitchFamily="34" charset="0"/>
                <a:cs typeface="Times New Roman" panose="02020603050405020304" pitchFamily="18" charset="0"/>
              </a:rPr>
              <a:t>pins</a:t>
            </a:r>
            <a:r>
              <a:rPr lang="en-IE" sz="1900" dirty="0">
                <a:latin typeface="Calibri" panose="020F0502020204030204" pitchFamily="34" charset="0"/>
                <a:ea typeface="Calibri" panose="020F0502020204030204" pitchFamily="34" charset="0"/>
                <a:cs typeface="Times New Roman" panose="02020603050405020304" pitchFamily="18" charset="0"/>
              </a:rPr>
              <a:t>.  We need to select the pins so that they are in accordance with the hardware that we're using.</a:t>
            </a:r>
            <a:br>
              <a:rPr lang="en-IE" sz="1900" dirty="0">
                <a:latin typeface="Calibri" panose="020F0502020204030204" pitchFamily="34" charset="0"/>
                <a:ea typeface="Calibri" panose="020F0502020204030204" pitchFamily="34" charset="0"/>
                <a:cs typeface="Times New Roman" panose="02020603050405020304" pitchFamily="18" charset="0"/>
              </a:rPr>
            </a:br>
            <a:r>
              <a:rPr lang="en-IE" sz="1900" dirty="0">
                <a:latin typeface="Calibri" panose="020F0502020204030204" pitchFamily="34" charset="0"/>
                <a:ea typeface="Calibri" panose="020F0502020204030204" pitchFamily="34" charset="0"/>
                <a:cs typeface="Times New Roman" panose="02020603050405020304" pitchFamily="18" charset="0"/>
              </a:rPr>
              <a:t>We are going to take a very quick look at the schematic for the hardware just as you would have to do for any project to see the pin connections on the board.</a:t>
            </a:r>
          </a:p>
          <a:p>
            <a:r>
              <a:rPr lang="en-IE" sz="1900" dirty="0">
                <a:latin typeface="Calibri" panose="020F0502020204030204" pitchFamily="34" charset="0"/>
                <a:ea typeface="Calibri" panose="020F0502020204030204" pitchFamily="34" charset="0"/>
                <a:cs typeface="Times New Roman" panose="02020603050405020304" pitchFamily="18" charset="0"/>
              </a:rPr>
              <a:t>we can now configure our pins and to do this, we are going to use the </a:t>
            </a:r>
            <a:r>
              <a:rPr lang="en-IE" sz="1900" b="1" dirty="0">
                <a:latin typeface="Calibri" panose="020F0502020204030204" pitchFamily="34" charset="0"/>
                <a:ea typeface="Calibri" panose="020F0502020204030204" pitchFamily="34" charset="0"/>
                <a:cs typeface="Times New Roman" panose="02020603050405020304" pitchFamily="18" charset="0"/>
              </a:rPr>
              <a:t>PIN configuration tool</a:t>
            </a:r>
            <a:r>
              <a:rPr lang="en-IE" sz="1900" dirty="0">
                <a:latin typeface="Calibri" panose="020F0502020204030204" pitchFamily="34" charset="0"/>
                <a:ea typeface="Calibri" panose="020F0502020204030204" pitchFamily="34" charset="0"/>
                <a:cs typeface="Times New Roman" panose="02020603050405020304" pitchFamily="18" charset="0"/>
              </a:rPr>
              <a:t>. I’ll go into Tools and Pin Configuration.</a:t>
            </a:r>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42</a:t>
            </a:fld>
            <a:endParaRPr lang="en-IE"/>
          </a:p>
        </p:txBody>
      </p:sp>
    </p:spTree>
    <p:extLst>
      <p:ext uri="{BB962C8B-B14F-4D97-AF65-F5344CB8AC3E}">
        <p14:creationId xmlns:p14="http://schemas.microsoft.com/office/powerpoint/2010/main" val="3275218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45"/>
              </a:spcAft>
            </a:pPr>
            <a:r>
              <a:rPr lang="en-IE" sz="1900" dirty="0">
                <a:latin typeface="Calibri" panose="020F0502020204030204" pitchFamily="34" charset="0"/>
                <a:ea typeface="Calibri" panose="020F0502020204030204" pitchFamily="34" charset="0"/>
                <a:cs typeface="Times New Roman" panose="02020603050405020304" pitchFamily="18" charset="0"/>
              </a:rPr>
              <a:t>Looking at some snapshots of the schematic that I've taken already, we can see that the UART signals are coming through the Embedded Debugger, these are our serial communication lines and they are going to pins PC27 and PC28 on our device.</a:t>
            </a:r>
          </a:p>
          <a:p>
            <a:pPr>
              <a:lnSpc>
                <a:spcPct val="107000"/>
              </a:lnSpc>
              <a:spcAft>
                <a:spcPts val="845"/>
              </a:spcAft>
            </a:pPr>
            <a:br>
              <a:rPr lang="en-IE" sz="1900" dirty="0">
                <a:latin typeface="Calibri" panose="020F0502020204030204" pitchFamily="34" charset="0"/>
                <a:ea typeface="Calibri" panose="020F0502020204030204" pitchFamily="34" charset="0"/>
                <a:cs typeface="Times New Roman" panose="02020603050405020304" pitchFamily="18" charset="0"/>
              </a:rPr>
            </a:br>
            <a:r>
              <a:rPr lang="en-IE" sz="1900" dirty="0">
                <a:latin typeface="Calibri" panose="020F0502020204030204" pitchFamily="34" charset="0"/>
                <a:ea typeface="Calibri" panose="020F0502020204030204" pitchFamily="34" charset="0"/>
                <a:cs typeface="Times New Roman" panose="02020603050405020304" pitchFamily="18" charset="0"/>
              </a:rPr>
              <a:t>I also took a snapshot of our Ethernet signals, and here are the pins used by the various Ethernet signals that we are going to have to match up to.</a:t>
            </a:r>
          </a:p>
          <a:p>
            <a:endParaRPr lang="en-IE" dirty="0"/>
          </a:p>
        </p:txBody>
      </p:sp>
      <p:sp>
        <p:nvSpPr>
          <p:cNvPr id="4" name="Slide Number Placeholder 3"/>
          <p:cNvSpPr>
            <a:spLocks noGrp="1"/>
          </p:cNvSpPr>
          <p:nvPr>
            <p:ph type="sldNum" sz="quarter" idx="5"/>
          </p:nvPr>
        </p:nvSpPr>
        <p:spPr/>
        <p:txBody>
          <a:bodyPr/>
          <a:lstStyle/>
          <a:p>
            <a:fld id="{27C37452-1139-401C-8610-6EED95BF84F2}" type="slidenum">
              <a:rPr lang="en-IE" smtClean="0"/>
              <a:t>43</a:t>
            </a:fld>
            <a:endParaRPr lang="en-IE"/>
          </a:p>
        </p:txBody>
      </p:sp>
    </p:spTree>
    <p:extLst>
      <p:ext uri="{BB962C8B-B14F-4D97-AF65-F5344CB8AC3E}">
        <p14:creationId xmlns:p14="http://schemas.microsoft.com/office/powerpoint/2010/main" val="2868073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5010150"/>
          </a:xfrm>
        </p:spPr>
        <p:txBody>
          <a:bodyPr/>
          <a:lstStyle/>
          <a:p>
            <a:pPr defTabSz="966155"/>
            <a:r>
              <a:rPr lang="en-IE" sz="1400" dirty="0">
                <a:latin typeface="Calibri" panose="020F0502020204030204" pitchFamily="34" charset="0"/>
                <a:ea typeface="Calibri" panose="020F0502020204030204" pitchFamily="34" charset="0"/>
                <a:cs typeface="Times New Roman" panose="02020603050405020304" pitchFamily="18" charset="0"/>
              </a:rPr>
              <a:t>The first thing we're going to do is have a look at our serial communication. We said following our schematic check they the UART signals come to PC27 and PC28.  Let's go and find those now. Scroll down to PC27 and PC28. We can see that they haven't been assigned to anything just yet. And when we select the serial communication 1 and 0 for these pins, what we're going to see is that the different characteristics of the pins, that we might have otherwise had to set up by hand, is automatically set for us because we have chosen the particular function for that specific pin.</a:t>
            </a:r>
          </a:p>
          <a:p>
            <a:pPr>
              <a:lnSpc>
                <a:spcPct val="107000"/>
              </a:lnSpc>
              <a:spcAft>
                <a:spcPts val="845"/>
              </a:spcAft>
            </a:pPr>
            <a:r>
              <a:rPr lang="en-IE" sz="1400" dirty="0">
                <a:latin typeface="Calibri" panose="020F0502020204030204" pitchFamily="34" charset="0"/>
                <a:ea typeface="Calibri" panose="020F0502020204030204" pitchFamily="34" charset="0"/>
                <a:cs typeface="Times New Roman" panose="02020603050405020304" pitchFamily="18" charset="0"/>
              </a:rPr>
              <a:t>Coming to the GMAC, again we've seen what the pins from the schematic.</a:t>
            </a:r>
          </a:p>
          <a:p>
            <a:pPr>
              <a:lnSpc>
                <a:spcPct val="107000"/>
              </a:lnSpc>
              <a:spcAft>
                <a:spcPts val="845"/>
              </a:spcAft>
            </a:pPr>
            <a:r>
              <a:rPr lang="en-IE" sz="1400" dirty="0">
                <a:latin typeface="Calibri" panose="020F0502020204030204" pitchFamily="34" charset="0"/>
                <a:ea typeface="Calibri" panose="020F0502020204030204" pitchFamily="34" charset="0"/>
                <a:cs typeface="Times New Roman" panose="02020603050405020304" pitchFamily="18" charset="0"/>
              </a:rPr>
              <a:t>Now another thing you can do here which is a nice feature of the PIN settings table is you can give each pin a custom name. So if you have a name that suits your project, you can you can just type it in here and that will appear on your PIN table like this.</a:t>
            </a:r>
            <a:br>
              <a:rPr lang="en-IE" sz="1400" dirty="0">
                <a:latin typeface="Calibri" panose="020F0502020204030204" pitchFamily="34" charset="0"/>
                <a:ea typeface="Calibri" panose="020F0502020204030204" pitchFamily="34" charset="0"/>
                <a:cs typeface="Times New Roman" panose="02020603050405020304" pitchFamily="18" charset="0"/>
              </a:rPr>
            </a:br>
            <a:r>
              <a:rPr lang="en-IE" sz="1400" dirty="0">
                <a:latin typeface="Calibri" panose="020F0502020204030204" pitchFamily="34" charset="0"/>
                <a:ea typeface="Calibri" panose="020F0502020204030204" pitchFamily="34" charset="0"/>
                <a:cs typeface="Times New Roman" panose="02020603050405020304" pitchFamily="18" charset="0"/>
              </a:rPr>
              <a:t>But we'll push on and we'll configure:</a:t>
            </a:r>
            <a:br>
              <a:rPr lang="en-IE" sz="1400" dirty="0">
                <a:latin typeface="Calibri" panose="020F0502020204030204" pitchFamily="34" charset="0"/>
                <a:ea typeface="Calibri" panose="020F0502020204030204" pitchFamily="34" charset="0"/>
                <a:cs typeface="Times New Roman" panose="02020603050405020304" pitchFamily="18" charset="0"/>
              </a:rPr>
            </a:br>
            <a:r>
              <a:rPr lang="en-IE" sz="1400" b="1" dirty="0">
                <a:latin typeface="Calibri" panose="020F0502020204030204" pitchFamily="34" charset="0"/>
                <a:ea typeface="Calibri" panose="020F0502020204030204" pitchFamily="34" charset="0"/>
                <a:cs typeface="Times New Roman" panose="02020603050405020304" pitchFamily="18" charset="0"/>
              </a:rPr>
              <a:t>PAS12 ,PA13, PA 14, PA15, PA 17, PA 18, PA 19, PC 20, PC22 and PC23.</a:t>
            </a:r>
            <a:endParaRPr lang="en-IE"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45"/>
              </a:spcAft>
            </a:pPr>
            <a:r>
              <a:rPr lang="en-IE" sz="1400" dirty="0">
                <a:latin typeface="Calibri" panose="020F0502020204030204" pitchFamily="34" charset="0"/>
                <a:ea typeface="Calibri" panose="020F0502020204030204" pitchFamily="34" charset="0"/>
                <a:cs typeface="Times New Roman" panose="02020603050405020304" pitchFamily="18" charset="0"/>
              </a:rPr>
              <a:t>PC22 and 23 are the Management interface pins.  Like I mentioned already, you can see that every time I configure one of these pins the different characteristics are set automatically. These match the function required for that pin.</a:t>
            </a:r>
          </a:p>
          <a:p>
            <a:endParaRPr lang="en-IE" sz="1400" dirty="0"/>
          </a:p>
        </p:txBody>
      </p:sp>
      <p:sp>
        <p:nvSpPr>
          <p:cNvPr id="4" name="Slide Number Placeholder 3"/>
          <p:cNvSpPr>
            <a:spLocks noGrp="1"/>
          </p:cNvSpPr>
          <p:nvPr>
            <p:ph type="sldNum" sz="quarter" idx="5"/>
          </p:nvPr>
        </p:nvSpPr>
        <p:spPr/>
        <p:txBody>
          <a:bodyPr/>
          <a:lstStyle/>
          <a:p>
            <a:fld id="{3F96B9CA-A848-41A1-B8C0-1BE6DF9BA468}" type="slidenum">
              <a:rPr lang="en-IE" smtClean="0"/>
              <a:t>44</a:t>
            </a:fld>
            <a:endParaRPr lang="en-IE"/>
          </a:p>
        </p:txBody>
      </p:sp>
    </p:spTree>
    <p:extLst>
      <p:ext uri="{BB962C8B-B14F-4D97-AF65-F5344CB8AC3E}">
        <p14:creationId xmlns:p14="http://schemas.microsoft.com/office/powerpoint/2010/main" val="957386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Let’s take a quick look at the </a:t>
            </a:r>
            <a:r>
              <a:rPr lang="en-IE" sz="1900" b="1" dirty="0">
                <a:latin typeface="Calibri" panose="020F0502020204030204" pitchFamily="34" charset="0"/>
                <a:ea typeface="Calibri" panose="020F0502020204030204" pitchFamily="34" charset="0"/>
                <a:cs typeface="Times New Roman" panose="02020603050405020304" pitchFamily="18" charset="0"/>
              </a:rPr>
              <a:t>PIN diagram</a:t>
            </a:r>
            <a:r>
              <a:rPr lang="en-IE" sz="1900" dirty="0">
                <a:latin typeface="Calibri" panose="020F0502020204030204" pitchFamily="34" charset="0"/>
                <a:ea typeface="Calibri" panose="020F0502020204030204" pitchFamily="34" charset="0"/>
                <a:cs typeface="Times New Roman" panose="02020603050405020304" pitchFamily="18" charset="0"/>
              </a:rPr>
              <a:t> now so you can see a few changes – we have got SERCOM1, 1 and 0 selected up at the top, and then we've got our Ethernet pads around the </a:t>
            </a:r>
            <a:r>
              <a:rPr lang="en-IE" sz="1900" dirty="0" err="1">
                <a:latin typeface="Calibri" panose="020F0502020204030204" pitchFamily="34" charset="0"/>
                <a:ea typeface="Calibri" panose="020F0502020204030204" pitchFamily="34" charset="0"/>
                <a:cs typeface="Times New Roman" panose="02020603050405020304" pitchFamily="18" charset="0"/>
              </a:rPr>
              <a:t>the</a:t>
            </a:r>
            <a:r>
              <a:rPr lang="en-IE" sz="1900" dirty="0">
                <a:latin typeface="Calibri" panose="020F0502020204030204" pitchFamily="34" charset="0"/>
                <a:ea typeface="Calibri" panose="020F0502020204030204" pitchFamily="34" charset="0"/>
                <a:cs typeface="Times New Roman" panose="02020603050405020304" pitchFamily="18" charset="0"/>
              </a:rPr>
              <a:t> side and the bottom here.</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45</a:t>
            </a:fld>
            <a:endParaRPr lang="en-IE"/>
          </a:p>
        </p:txBody>
      </p:sp>
    </p:spTree>
    <p:extLst>
      <p:ext uri="{BB962C8B-B14F-4D97-AF65-F5344CB8AC3E}">
        <p14:creationId xmlns:p14="http://schemas.microsoft.com/office/powerpoint/2010/main" val="1189214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We are complete with configurating and setting up our project and we're ready </a:t>
            </a:r>
            <a:r>
              <a:rPr lang="en-IE" sz="1900" b="1" dirty="0">
                <a:latin typeface="Calibri" panose="020F0502020204030204" pitchFamily="34" charset="0"/>
                <a:ea typeface="Calibri" panose="020F0502020204030204" pitchFamily="34" charset="0"/>
                <a:cs typeface="Times New Roman" panose="02020603050405020304" pitchFamily="18" charset="0"/>
              </a:rPr>
              <a:t>to generate our code.</a:t>
            </a:r>
            <a:r>
              <a:rPr lang="en-IE" sz="1900" dirty="0">
                <a:latin typeface="Calibri" panose="020F0502020204030204" pitchFamily="34" charset="0"/>
                <a:ea typeface="Calibri" panose="020F0502020204030204" pitchFamily="34" charset="0"/>
                <a:cs typeface="Times New Roman" panose="02020603050405020304" pitchFamily="18" charset="0"/>
              </a:rPr>
              <a:t> We will click on the generate code button here.</a:t>
            </a:r>
          </a:p>
          <a:p>
            <a:r>
              <a:rPr lang="en-IE" dirty="0"/>
              <a:t>Show the ESEs some Tribals maybe?</a:t>
            </a:r>
          </a:p>
        </p:txBody>
      </p:sp>
      <p:sp>
        <p:nvSpPr>
          <p:cNvPr id="4" name="Slide Number Placeholder 3"/>
          <p:cNvSpPr>
            <a:spLocks noGrp="1"/>
          </p:cNvSpPr>
          <p:nvPr>
            <p:ph type="sldNum" sz="quarter" idx="5"/>
          </p:nvPr>
        </p:nvSpPr>
        <p:spPr/>
        <p:txBody>
          <a:bodyPr/>
          <a:lstStyle/>
          <a:p>
            <a:fld id="{3F96B9CA-A848-41A1-B8C0-1BE6DF9BA468}" type="slidenum">
              <a:rPr lang="en-IE" smtClean="0"/>
              <a:t>46</a:t>
            </a:fld>
            <a:endParaRPr lang="en-IE"/>
          </a:p>
        </p:txBody>
      </p:sp>
    </p:spTree>
    <p:extLst>
      <p:ext uri="{BB962C8B-B14F-4D97-AF65-F5344CB8AC3E}">
        <p14:creationId xmlns:p14="http://schemas.microsoft.com/office/powerpoint/2010/main" val="2767677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70"/>
            <a:ext cx="5510530" cy="4922472"/>
          </a:xfrm>
        </p:spPr>
        <p:txBody>
          <a:bodyPr/>
          <a:lstStyle/>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The evaluation boards are the SAME54 Curiosity Ultra boards which have a few useful development features on them.   Here is a quick overview of the boards.  The Microcontroller is the ATSAME54P20A which has a 32 bit Cortex M4 processor running up to 120MHz.  This Microcontroller has a Layer 2 Ethernet GMAC capable of providing 10Mbps and 100Mbps data-rates with the RMII interface so that it can work with a Layer 1 Ethernet transceiver.  </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The MAC also provides a Medium Independent Interface Management (MIIM) bus for configuring the PHY, which will be used by the Harmony driver for the initial setup of the PHY.  The evaluation board has an on-board debugging tool known as EDBG so as you will see we will be programming the SAME54 directly from the Harmony 3 application, without the need for an external, separate debugging tool.   The on-board debugger is connected to the Harmony 3 application on the PC via a USB interface which can also be used to connect to the application running on the SAME54 for sending and receiving serial communication related to the TCP/IP stack.    There are a number of options for providing power to this board, but this same USB interface can be used for this purpose, making it possible to use one USB interface for programming, power as well as the serial communication port.  The board also features a Reset switch which we will be using as part of this application also.</a:t>
            </a:r>
          </a:p>
          <a:p>
            <a:pPr>
              <a:lnSpc>
                <a:spcPct val="107000"/>
              </a:lnSpc>
              <a:spcAft>
                <a:spcPts val="845"/>
              </a:spcAft>
            </a:pPr>
            <a:r>
              <a:rPr lang="en-IE" sz="1100" dirty="0">
                <a:latin typeface="Calibri" panose="020F0502020204030204" pitchFamily="34" charset="0"/>
                <a:ea typeface="Calibri" panose="020F0502020204030204" pitchFamily="34" charset="0"/>
                <a:cs typeface="Times New Roman" panose="02020603050405020304" pitchFamily="18" charset="0"/>
              </a:rPr>
              <a:t>You will notice that the PHY interface card does not look like the more usual Ethernet PHY that would typically be used for point-to-point Ethernet communication.  Usually, the daughter board that would occupy this slot would have a 10, 100, or 1000BASE-T PHY populated on the board along with an RJ45 socket which would have a transformer integrated into it.  The link would normally be provided using a CAT 5 or CAT 6 cable to another PHY, either standalone or on a switch.  You will notice that this PHY is connected to the opposite board using a single unshielded twisted pair of wires, which are connected by screw connectors rather than an RJ45 socket. This is due to the fact that the LAN8670 is a 10BASE-T1S PHY which can be used to transmit information using a signal pair of unshielded twisted wires.   </a:t>
            </a:r>
          </a:p>
          <a:p>
            <a:endParaRPr lang="en-IE" sz="700" dirty="0"/>
          </a:p>
        </p:txBody>
      </p:sp>
      <p:sp>
        <p:nvSpPr>
          <p:cNvPr id="4" name="Slide Number Placeholder 3"/>
          <p:cNvSpPr>
            <a:spLocks noGrp="1"/>
          </p:cNvSpPr>
          <p:nvPr>
            <p:ph type="sldNum" sz="quarter" idx="5"/>
          </p:nvPr>
        </p:nvSpPr>
        <p:spPr/>
        <p:txBody>
          <a:bodyPr/>
          <a:lstStyle/>
          <a:p>
            <a:fld id="{27C37452-1139-401C-8610-6EED95BF84F2}" type="slidenum">
              <a:rPr lang="en-IE" smtClean="0"/>
              <a:t>3</a:t>
            </a:fld>
            <a:endParaRPr lang="en-IE" dirty="0"/>
          </a:p>
        </p:txBody>
      </p:sp>
    </p:spTree>
    <p:extLst>
      <p:ext uri="{BB962C8B-B14F-4D97-AF65-F5344CB8AC3E}">
        <p14:creationId xmlns:p14="http://schemas.microsoft.com/office/powerpoint/2010/main" val="3459998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47</a:t>
            </a:fld>
            <a:endParaRPr lang="en-IE"/>
          </a:p>
        </p:txBody>
      </p:sp>
    </p:spTree>
    <p:extLst>
      <p:ext uri="{BB962C8B-B14F-4D97-AF65-F5344CB8AC3E}">
        <p14:creationId xmlns:p14="http://schemas.microsoft.com/office/powerpoint/2010/main" val="2551640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48</a:t>
            </a:fld>
            <a:endParaRPr lang="en-IE"/>
          </a:p>
        </p:txBody>
      </p:sp>
    </p:spTree>
    <p:extLst>
      <p:ext uri="{BB962C8B-B14F-4D97-AF65-F5344CB8AC3E}">
        <p14:creationId xmlns:p14="http://schemas.microsoft.com/office/powerpoint/2010/main" val="2252463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49</a:t>
            </a:fld>
            <a:endParaRPr lang="en-IE"/>
          </a:p>
        </p:txBody>
      </p:sp>
    </p:spTree>
    <p:extLst>
      <p:ext uri="{BB962C8B-B14F-4D97-AF65-F5344CB8AC3E}">
        <p14:creationId xmlns:p14="http://schemas.microsoft.com/office/powerpoint/2010/main" val="1454008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50</a:t>
            </a:fld>
            <a:endParaRPr lang="en-IE"/>
          </a:p>
        </p:txBody>
      </p:sp>
    </p:spTree>
    <p:extLst>
      <p:ext uri="{BB962C8B-B14F-4D97-AF65-F5344CB8AC3E}">
        <p14:creationId xmlns:p14="http://schemas.microsoft.com/office/powerpoint/2010/main" val="1584760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51</a:t>
            </a:fld>
            <a:endParaRPr lang="en-IE"/>
          </a:p>
        </p:txBody>
      </p:sp>
    </p:spTree>
    <p:extLst>
      <p:ext uri="{BB962C8B-B14F-4D97-AF65-F5344CB8AC3E}">
        <p14:creationId xmlns:p14="http://schemas.microsoft.com/office/powerpoint/2010/main" val="284540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52</a:t>
            </a:fld>
            <a:endParaRPr lang="en-IE"/>
          </a:p>
        </p:txBody>
      </p:sp>
    </p:spTree>
    <p:extLst>
      <p:ext uri="{BB962C8B-B14F-4D97-AF65-F5344CB8AC3E}">
        <p14:creationId xmlns:p14="http://schemas.microsoft.com/office/powerpoint/2010/main" val="2122316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53</a:t>
            </a:fld>
            <a:endParaRPr lang="en-IE"/>
          </a:p>
        </p:txBody>
      </p:sp>
    </p:spTree>
    <p:extLst>
      <p:ext uri="{BB962C8B-B14F-4D97-AF65-F5344CB8AC3E}">
        <p14:creationId xmlns:p14="http://schemas.microsoft.com/office/powerpoint/2010/main" val="3992071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54</a:t>
            </a:fld>
            <a:endParaRPr lang="en-IE"/>
          </a:p>
        </p:txBody>
      </p:sp>
    </p:spTree>
    <p:extLst>
      <p:ext uri="{BB962C8B-B14F-4D97-AF65-F5344CB8AC3E}">
        <p14:creationId xmlns:p14="http://schemas.microsoft.com/office/powerpoint/2010/main" val="582680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55</a:t>
            </a:fld>
            <a:endParaRPr lang="en-IE"/>
          </a:p>
        </p:txBody>
      </p:sp>
    </p:spTree>
    <p:extLst>
      <p:ext uri="{BB962C8B-B14F-4D97-AF65-F5344CB8AC3E}">
        <p14:creationId xmlns:p14="http://schemas.microsoft.com/office/powerpoint/2010/main" val="12824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56</a:t>
            </a:fld>
            <a:endParaRPr lang="en-IE"/>
          </a:p>
        </p:txBody>
      </p:sp>
    </p:spTree>
    <p:extLst>
      <p:ext uri="{BB962C8B-B14F-4D97-AF65-F5344CB8AC3E}">
        <p14:creationId xmlns:p14="http://schemas.microsoft.com/office/powerpoint/2010/main" val="335074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4</a:t>
            </a:fld>
            <a:endParaRPr lang="en-IE"/>
          </a:p>
        </p:txBody>
      </p:sp>
    </p:spTree>
    <p:extLst>
      <p:ext uri="{BB962C8B-B14F-4D97-AF65-F5344CB8AC3E}">
        <p14:creationId xmlns:p14="http://schemas.microsoft.com/office/powerpoint/2010/main" val="3138763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57</a:t>
            </a:fld>
            <a:endParaRPr lang="en-IE"/>
          </a:p>
        </p:txBody>
      </p:sp>
    </p:spTree>
    <p:extLst>
      <p:ext uri="{BB962C8B-B14F-4D97-AF65-F5344CB8AC3E}">
        <p14:creationId xmlns:p14="http://schemas.microsoft.com/office/powerpoint/2010/main" val="173766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22</a:t>
            </a:fld>
            <a:endParaRPr lang="en-IE"/>
          </a:p>
        </p:txBody>
      </p:sp>
    </p:spTree>
    <p:extLst>
      <p:ext uri="{BB962C8B-B14F-4D97-AF65-F5344CB8AC3E}">
        <p14:creationId xmlns:p14="http://schemas.microsoft.com/office/powerpoint/2010/main" val="421416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One thing that's a good to draw your attention to at this point looking at IDE is that you can see there's something called a kit window here and two MCU boards are listed,  this is quite nice because it's  picked up the model of the boards that I actually do have connected right now.  This is like a way of checking the connectivity between the hardware that I've got and the application.</a:t>
            </a:r>
          </a:p>
          <a:p>
            <a:pPr defTabSz="966155"/>
            <a:endParaRPr lang="en-IE" sz="1900" dirty="0">
              <a:latin typeface="Calibri" panose="020F0502020204030204" pitchFamily="34" charset="0"/>
              <a:ea typeface="Calibri" panose="020F0502020204030204" pitchFamily="34" charset="0"/>
              <a:cs typeface="Times New Roman" panose="02020603050405020304" pitchFamily="18" charset="0"/>
            </a:endParaRPr>
          </a:p>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Show configuration Options and Project Properties.</a:t>
            </a:r>
          </a:p>
          <a:p>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23</a:t>
            </a:fld>
            <a:endParaRPr lang="en-IE"/>
          </a:p>
        </p:txBody>
      </p:sp>
    </p:spTree>
    <p:extLst>
      <p:ext uri="{BB962C8B-B14F-4D97-AF65-F5344CB8AC3E}">
        <p14:creationId xmlns:p14="http://schemas.microsoft.com/office/powerpoint/2010/main" val="1877878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510530" cy="4695277"/>
          </a:xfrm>
        </p:spPr>
        <p:txBody>
          <a:bodyPr/>
          <a:lstStyle/>
          <a:p>
            <a:pPr>
              <a:lnSpc>
                <a:spcPct val="107000"/>
              </a:lnSpc>
              <a:spcAft>
                <a:spcPts val="845"/>
              </a:spcAft>
            </a:pPr>
            <a:r>
              <a:rPr lang="en-IE" dirty="0">
                <a:latin typeface="Calibri" panose="020F0502020204030204" pitchFamily="34" charset="0"/>
                <a:ea typeface="Calibri" panose="020F0502020204030204" pitchFamily="34" charset="0"/>
                <a:cs typeface="Times New Roman" panose="02020603050405020304" pitchFamily="18" charset="0"/>
              </a:rPr>
              <a:t>The first application we're going to select is to provide </a:t>
            </a:r>
            <a:r>
              <a:rPr lang="en-IE" b="1" dirty="0">
                <a:latin typeface="Calibri" panose="020F0502020204030204" pitchFamily="34" charset="0"/>
                <a:ea typeface="Calibri" panose="020F0502020204030204" pitchFamily="34" charset="0"/>
                <a:cs typeface="Times New Roman" panose="02020603050405020304" pitchFamily="18" charset="0"/>
              </a:rPr>
              <a:t>DHCP functionality</a:t>
            </a:r>
            <a:r>
              <a:rPr lang="en-IE" dirty="0">
                <a:latin typeface="Calibri" panose="020F0502020204030204" pitchFamily="34" charset="0"/>
                <a:ea typeface="Calibri" panose="020F0502020204030204" pitchFamily="34" charset="0"/>
                <a:cs typeface="Times New Roman" panose="02020603050405020304" pitchFamily="18" charset="0"/>
              </a:rPr>
              <a:t>. DHCP stands for Dynamic Host Configuration Protocol, and it allows your embedded system to get an IP address on the ethernet network to which it is connected.   The TCP/IP stack supports both a server and a client configuration.   In this example we are going to use the client configuration, which means that if the device is connected to a DHCP server then it will be able to accept an IP address from the server. </a:t>
            </a:r>
          </a:p>
          <a:p>
            <a:pPr>
              <a:lnSpc>
                <a:spcPct val="107000"/>
              </a:lnSpc>
              <a:spcAft>
                <a:spcPts val="845"/>
              </a:spcAft>
            </a:pPr>
            <a:r>
              <a:rPr lang="en-IE" dirty="0">
                <a:latin typeface="Calibri" panose="020F0502020204030204" pitchFamily="34" charset="0"/>
                <a:ea typeface="Calibri" panose="020F0502020204030204" pitchFamily="34" charset="0"/>
                <a:cs typeface="Times New Roman" panose="02020603050405020304" pitchFamily="18" charset="0"/>
              </a:rPr>
              <a:t>Note when we click DHCP client that it's not a component that just works on it’s own.  DHCP client works with a number of different harmony components, so they all work together, offering services to each other and between the drivers, the middleware and the application. What we need to do is we're going to accept almost all of these queries, because we're going to need to activate the components.</a:t>
            </a:r>
          </a:p>
          <a:p>
            <a:r>
              <a:rPr lang="en-IE" dirty="0">
                <a:latin typeface="Calibri" panose="020F0502020204030204" pitchFamily="34" charset="0"/>
                <a:ea typeface="Calibri" panose="020F0502020204030204" pitchFamily="34" charset="0"/>
                <a:cs typeface="Times New Roman" panose="02020603050405020304" pitchFamily="18" charset="0"/>
              </a:rPr>
              <a:t>We’re going to accept </a:t>
            </a:r>
            <a:r>
              <a:rPr lang="en-IE" b="1" dirty="0">
                <a:latin typeface="Calibri" panose="020F0502020204030204" pitchFamily="34" charset="0"/>
                <a:ea typeface="Calibri" panose="020F0502020204030204" pitchFamily="34" charset="0"/>
                <a:cs typeface="Times New Roman" panose="02020603050405020304" pitchFamily="18" charset="0"/>
              </a:rPr>
              <a:t>Harmony Core</a:t>
            </a:r>
            <a:r>
              <a:rPr lang="en-IE" dirty="0">
                <a:latin typeface="Calibri" panose="020F0502020204030204" pitchFamily="34" charset="0"/>
                <a:ea typeface="Calibri" panose="020F0502020204030204" pitchFamily="34" charset="0"/>
                <a:cs typeface="Times New Roman" panose="02020603050405020304" pitchFamily="18" charset="0"/>
              </a:rPr>
              <a:t>. The only one we're not going to accept is </a:t>
            </a:r>
            <a:r>
              <a:rPr lang="en-IE" dirty="0" err="1">
                <a:latin typeface="Calibri" panose="020F0502020204030204" pitchFamily="34" charset="0"/>
                <a:ea typeface="Calibri" panose="020F0502020204030204" pitchFamily="34" charset="0"/>
                <a:cs typeface="Times New Roman" panose="02020603050405020304" pitchFamily="18" charset="0"/>
              </a:rPr>
              <a:t>FreeRTOS</a:t>
            </a:r>
            <a:r>
              <a:rPr lang="en-IE" dirty="0">
                <a:latin typeface="Calibri" panose="020F0502020204030204" pitchFamily="34" charset="0"/>
                <a:ea typeface="Calibri" panose="020F0502020204030204" pitchFamily="34" charset="0"/>
                <a:cs typeface="Times New Roman" panose="02020603050405020304" pitchFamily="18" charset="0"/>
              </a:rPr>
              <a:t>. Now it is absolutely fine to use </a:t>
            </a:r>
            <a:r>
              <a:rPr lang="en-IE" dirty="0" err="1">
                <a:latin typeface="Calibri" panose="020F0502020204030204" pitchFamily="34" charset="0"/>
                <a:ea typeface="Calibri" panose="020F0502020204030204" pitchFamily="34" charset="0"/>
                <a:cs typeface="Times New Roman" panose="02020603050405020304" pitchFamily="18" charset="0"/>
              </a:rPr>
              <a:t>FreeRTOS</a:t>
            </a:r>
            <a:r>
              <a:rPr lang="en-IE" dirty="0">
                <a:latin typeface="Calibri" panose="020F0502020204030204" pitchFamily="34" charset="0"/>
                <a:ea typeface="Calibri" panose="020F0502020204030204" pitchFamily="34" charset="0"/>
                <a:cs typeface="Times New Roman" panose="02020603050405020304" pitchFamily="18" charset="0"/>
              </a:rPr>
              <a:t> in your design if you wish. I’m leaving it out for the sake of simplicity, and to save on the time taken for generating the code and programming the device etc. It should work just fine if you use for your application, but I'm going to click no for this because it's not necessary in order for this demo to work.</a:t>
            </a:r>
          </a:p>
          <a:p>
            <a:pPr>
              <a:lnSpc>
                <a:spcPct val="107000"/>
              </a:lnSpc>
              <a:spcAft>
                <a:spcPts val="845"/>
              </a:spcAft>
            </a:pPr>
            <a:r>
              <a:rPr lang="en-IE" dirty="0">
                <a:latin typeface="Calibri" panose="020F0502020204030204" pitchFamily="34" charset="0"/>
                <a:ea typeface="Calibri" panose="020F0502020204030204" pitchFamily="34" charset="0"/>
                <a:cs typeface="Times New Roman" panose="02020603050405020304" pitchFamily="18" charset="0"/>
              </a:rPr>
              <a:t>The next thing we're going to use is </a:t>
            </a:r>
            <a:r>
              <a:rPr lang="en-IE" b="1" dirty="0">
                <a:latin typeface="Calibri" panose="020F0502020204030204" pitchFamily="34" charset="0"/>
                <a:ea typeface="Calibri" panose="020F0502020204030204" pitchFamily="34" charset="0"/>
                <a:cs typeface="Times New Roman" panose="02020603050405020304" pitchFamily="18" charset="0"/>
              </a:rPr>
              <a:t>DNS client</a:t>
            </a:r>
            <a:r>
              <a:rPr lang="en-IE" dirty="0">
                <a:latin typeface="Calibri" panose="020F0502020204030204" pitchFamily="34" charset="0"/>
                <a:ea typeface="Calibri" panose="020F0502020204030204" pitchFamily="34" charset="0"/>
                <a:cs typeface="Times New Roman" panose="02020603050405020304" pitchFamily="18" charset="0"/>
              </a:rPr>
              <a:t>, DNS stands for domain name system and translates a website URL name to an IP address.  The stack DNS is supported with both server and client, but we will just include the client configuration in this example.</a:t>
            </a:r>
          </a:p>
          <a:p>
            <a:pPr>
              <a:lnSpc>
                <a:spcPct val="107000"/>
              </a:lnSpc>
              <a:spcAft>
                <a:spcPts val="845"/>
              </a:spcAft>
            </a:pPr>
            <a:r>
              <a:rPr lang="en-IE" dirty="0">
                <a:latin typeface="Calibri" panose="020F0502020204030204" pitchFamily="34" charset="0"/>
                <a:ea typeface="Calibri" panose="020F0502020204030204" pitchFamily="34" charset="0"/>
                <a:cs typeface="Times New Roman" panose="02020603050405020304" pitchFamily="18" charset="0"/>
              </a:rPr>
              <a:t>The next thing we're going to add, and this is the last thing we're going to add, is just an application to enable us to monitor network bandwidth. We'll use </a:t>
            </a:r>
            <a:r>
              <a:rPr lang="en-IE" b="1" dirty="0" err="1">
                <a:latin typeface="Calibri" panose="020F0502020204030204" pitchFamily="34" charset="0"/>
                <a:ea typeface="Calibri" panose="020F0502020204030204" pitchFamily="34" charset="0"/>
                <a:cs typeface="Times New Roman" panose="02020603050405020304" pitchFamily="18" charset="0"/>
              </a:rPr>
              <a:t>iperf</a:t>
            </a:r>
            <a:r>
              <a:rPr lang="en-IE" dirty="0">
                <a:latin typeface="Calibri" panose="020F0502020204030204" pitchFamily="34" charset="0"/>
                <a:ea typeface="Calibri" panose="020F0502020204030204" pitchFamily="34" charset="0"/>
                <a:cs typeface="Times New Roman" panose="02020603050405020304" pitchFamily="18" charset="0"/>
              </a:rPr>
              <a:t> for that.</a:t>
            </a:r>
          </a:p>
          <a:p>
            <a:endParaRPr lang="en-IE" sz="1000" dirty="0"/>
          </a:p>
        </p:txBody>
      </p:sp>
      <p:sp>
        <p:nvSpPr>
          <p:cNvPr id="4" name="Slide Number Placeholder 3"/>
          <p:cNvSpPr>
            <a:spLocks noGrp="1"/>
          </p:cNvSpPr>
          <p:nvPr>
            <p:ph type="sldNum" sz="quarter" idx="5"/>
          </p:nvPr>
        </p:nvSpPr>
        <p:spPr/>
        <p:txBody>
          <a:bodyPr/>
          <a:lstStyle/>
          <a:p>
            <a:fld id="{3F96B9CA-A848-41A1-B8C0-1BE6DF9BA468}" type="slidenum">
              <a:rPr lang="en-IE" smtClean="0"/>
              <a:t>24</a:t>
            </a:fld>
            <a:endParaRPr lang="en-IE"/>
          </a:p>
        </p:txBody>
      </p:sp>
    </p:spTree>
    <p:extLst>
      <p:ext uri="{BB962C8B-B14F-4D97-AF65-F5344CB8AC3E}">
        <p14:creationId xmlns:p14="http://schemas.microsoft.com/office/powerpoint/2010/main" val="1543810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3F96B9CA-A848-41A1-B8C0-1BE6DF9BA468}" type="slidenum">
              <a:rPr lang="en-IE" smtClean="0"/>
              <a:t>25</a:t>
            </a:fld>
            <a:endParaRPr lang="en-IE"/>
          </a:p>
        </p:txBody>
      </p:sp>
    </p:spTree>
    <p:extLst>
      <p:ext uri="{BB962C8B-B14F-4D97-AF65-F5344CB8AC3E}">
        <p14:creationId xmlns:p14="http://schemas.microsoft.com/office/powerpoint/2010/main" val="247212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155"/>
            <a:r>
              <a:rPr lang="en-IE" sz="1900" dirty="0">
                <a:latin typeface="Calibri" panose="020F0502020204030204" pitchFamily="34" charset="0"/>
                <a:ea typeface="Calibri" panose="020F0502020204030204" pitchFamily="34" charset="0"/>
                <a:cs typeface="Times New Roman" panose="02020603050405020304" pitchFamily="18" charset="0"/>
              </a:rPr>
              <a:t>We’re going to need </a:t>
            </a:r>
            <a:r>
              <a:rPr lang="en-IE" sz="1900" b="1" dirty="0">
                <a:latin typeface="Calibri" panose="020F0502020204030204" pitchFamily="34" charset="0"/>
                <a:ea typeface="Calibri" panose="020F0502020204030204" pitchFamily="34" charset="0"/>
                <a:cs typeface="Times New Roman" panose="02020603050405020304" pitchFamily="18" charset="0"/>
              </a:rPr>
              <a:t>ICMP support</a:t>
            </a:r>
            <a:r>
              <a:rPr lang="en-IE" sz="1900" dirty="0">
                <a:latin typeface="Calibri" panose="020F0502020204030204" pitchFamily="34" charset="0"/>
                <a:ea typeface="Calibri" panose="020F0502020204030204" pitchFamily="34" charset="0"/>
                <a:cs typeface="Times New Roman" panose="02020603050405020304" pitchFamily="18" charset="0"/>
              </a:rPr>
              <a:t> for this demo because we want to be able to use a </a:t>
            </a:r>
            <a:r>
              <a:rPr lang="en-IE" sz="1900" b="1" dirty="0">
                <a:latin typeface="Calibri" panose="020F0502020204030204" pitchFamily="34" charset="0"/>
                <a:ea typeface="Calibri" panose="020F0502020204030204" pitchFamily="34" charset="0"/>
                <a:cs typeface="Times New Roman" panose="02020603050405020304" pitchFamily="18" charset="0"/>
              </a:rPr>
              <a:t>ping</a:t>
            </a:r>
            <a:r>
              <a:rPr lang="en-IE" sz="1900" dirty="0">
                <a:latin typeface="Calibri" panose="020F0502020204030204" pitchFamily="34" charset="0"/>
                <a:ea typeface="Calibri" panose="020F0502020204030204" pitchFamily="34" charset="0"/>
                <a:cs typeface="Times New Roman" panose="02020603050405020304" pitchFamily="18" charset="0"/>
              </a:rPr>
              <a:t> between the two boards, that's how we're going to test the communication.</a:t>
            </a:r>
          </a:p>
          <a:p>
            <a:r>
              <a:rPr lang="en-IE" sz="1900" dirty="0">
                <a:latin typeface="Calibri" panose="020F0502020204030204" pitchFamily="34" charset="0"/>
                <a:ea typeface="Calibri" panose="020F0502020204030204" pitchFamily="34" charset="0"/>
                <a:cs typeface="Times New Roman" panose="02020603050405020304" pitchFamily="18" charset="0"/>
              </a:rPr>
              <a:t>We want to add </a:t>
            </a:r>
            <a:r>
              <a:rPr lang="en-IE" sz="1900" b="1" dirty="0">
                <a:latin typeface="Calibri" panose="020F0502020204030204" pitchFamily="34" charset="0"/>
                <a:ea typeface="Calibri" panose="020F0502020204030204" pitchFamily="34" charset="0"/>
                <a:cs typeface="Times New Roman" panose="02020603050405020304" pitchFamily="18" charset="0"/>
              </a:rPr>
              <a:t>IPv4 and Address Resolution Protocol</a:t>
            </a:r>
            <a:r>
              <a:rPr lang="en-IE" sz="1900" dirty="0">
                <a:latin typeface="Calibri" panose="020F0502020204030204" pitchFamily="34" charset="0"/>
                <a:ea typeface="Calibri" panose="020F0502020204030204" pitchFamily="34" charset="0"/>
                <a:cs typeface="Times New Roman" panose="02020603050405020304" pitchFamily="18" charset="0"/>
              </a:rPr>
              <a:t>. </a:t>
            </a:r>
            <a:endParaRPr lang="en-IE" dirty="0"/>
          </a:p>
        </p:txBody>
      </p:sp>
      <p:sp>
        <p:nvSpPr>
          <p:cNvPr id="4" name="Slide Number Placeholder 3"/>
          <p:cNvSpPr>
            <a:spLocks noGrp="1"/>
          </p:cNvSpPr>
          <p:nvPr>
            <p:ph type="sldNum" sz="quarter" idx="5"/>
          </p:nvPr>
        </p:nvSpPr>
        <p:spPr/>
        <p:txBody>
          <a:bodyPr/>
          <a:lstStyle/>
          <a:p>
            <a:fld id="{3F96B9CA-A848-41A1-B8C0-1BE6DF9BA468}" type="slidenum">
              <a:rPr lang="en-IE" smtClean="0"/>
              <a:t>26</a:t>
            </a:fld>
            <a:endParaRPr lang="en-IE"/>
          </a:p>
        </p:txBody>
      </p:sp>
    </p:spTree>
    <p:extLst>
      <p:ext uri="{BB962C8B-B14F-4D97-AF65-F5344CB8AC3E}">
        <p14:creationId xmlns:p14="http://schemas.microsoft.com/office/powerpoint/2010/main" val="268530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80395" y="2474260"/>
            <a:ext cx="6439132" cy="996522"/>
          </a:xfrm>
          <a:ln>
            <a:noFill/>
          </a:ln>
        </p:spPr>
        <p:txBody>
          <a:bodyPr anchor="b" anchorCtr="0"/>
          <a:lstStyle>
            <a:lvl1pPr algn="r">
              <a:defRPr sz="3800">
                <a:solidFill>
                  <a:srgbClr val="0E3689"/>
                </a:solidFill>
              </a:defRPr>
            </a:lvl1pPr>
          </a:lstStyle>
          <a:p>
            <a:r>
              <a:rPr lang="en-US" dirty="0"/>
              <a:t>Presentation Title</a:t>
            </a:r>
          </a:p>
        </p:txBody>
      </p:sp>
      <p:sp>
        <p:nvSpPr>
          <p:cNvPr id="4" name="Rectangle 3">
            <a:extLst>
              <a:ext uri="{FF2B5EF4-FFF2-40B4-BE49-F238E27FC236}">
                <a16:creationId xmlns:a16="http://schemas.microsoft.com/office/drawing/2014/main" id="{FF1D45AC-B80D-4805-BA4C-8776489E8022}"/>
              </a:ext>
            </a:extLst>
          </p:cNvPr>
          <p:cNvSpPr/>
          <p:nvPr/>
        </p:nvSpPr>
        <p:spPr>
          <a:xfrm>
            <a:off x="9413982" y="6331943"/>
            <a:ext cx="2778020" cy="526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893" tIns="60947" rIns="121893" bIns="60947" rtlCol="0" anchor="ctr"/>
          <a:lstStyle/>
          <a:p>
            <a:pPr algn="ctr"/>
            <a:endParaRPr lang="en-US" sz="1800" dirty="0"/>
          </a:p>
        </p:txBody>
      </p:sp>
      <p:cxnSp>
        <p:nvCxnSpPr>
          <p:cNvPr id="8" name="Straight Connector 7">
            <a:extLst>
              <a:ext uri="{FF2B5EF4-FFF2-40B4-BE49-F238E27FC236}">
                <a16:creationId xmlns:a16="http://schemas.microsoft.com/office/drawing/2014/main" id="{1ACBDA27-1F54-4C50-8D76-28815B58BDC3}"/>
              </a:ext>
            </a:extLst>
          </p:cNvPr>
          <p:cNvCxnSpPr/>
          <p:nvPr/>
        </p:nvCxnSpPr>
        <p:spPr>
          <a:xfrm>
            <a:off x="7554816" y="2666723"/>
            <a:ext cx="0" cy="835152"/>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EB7A8E4-4917-4A3E-8E2F-D070BB4D10DE}"/>
              </a:ext>
            </a:extLst>
          </p:cNvPr>
          <p:cNvSpPr txBox="1"/>
          <p:nvPr/>
        </p:nvSpPr>
        <p:spPr>
          <a:xfrm>
            <a:off x="4068423" y="3799832"/>
            <a:ext cx="7413328" cy="387772"/>
          </a:xfrm>
          <a:prstGeom prst="rect">
            <a:avLst/>
          </a:prstGeom>
          <a:noFill/>
        </p:spPr>
        <p:txBody>
          <a:bodyPr wrap="none" lIns="121893" tIns="60947" rIns="121893" bIns="60947" rtlCol="0">
            <a:spAutoFit/>
          </a:bodyPr>
          <a:lstStyle/>
          <a:p>
            <a:pPr algn="r"/>
            <a:r>
              <a:rPr lang="en-US" sz="1720" dirty="0">
                <a:solidFill>
                  <a:srgbClr val="1D9CE4"/>
                </a:solidFill>
                <a:latin typeface="Calibri Light" panose="020F0302020204030204" pitchFamily="34" charset="0"/>
                <a:cs typeface="Calibri Light" panose="020F0302020204030204" pitchFamily="34" charset="0"/>
              </a:rPr>
              <a:t>A Leading Provider of Smart, Connected and Secure Embedded Control Solutions </a:t>
            </a:r>
          </a:p>
        </p:txBody>
      </p:sp>
      <p:cxnSp>
        <p:nvCxnSpPr>
          <p:cNvPr id="23" name="Straight Connector 22">
            <a:extLst>
              <a:ext uri="{FF2B5EF4-FFF2-40B4-BE49-F238E27FC236}">
                <a16:creationId xmlns:a16="http://schemas.microsoft.com/office/drawing/2014/main" id="{1ACBDA27-1F54-4C50-8D76-28815B58BDC3}"/>
              </a:ext>
            </a:extLst>
          </p:cNvPr>
          <p:cNvCxnSpPr/>
          <p:nvPr/>
        </p:nvCxnSpPr>
        <p:spPr>
          <a:xfrm flipH="1">
            <a:off x="3411495" y="3724987"/>
            <a:ext cx="791122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 Placeholder 27">
            <a:extLst>
              <a:ext uri="{FF2B5EF4-FFF2-40B4-BE49-F238E27FC236}">
                <a16:creationId xmlns:a16="http://schemas.microsoft.com/office/drawing/2014/main" id="{599BB76E-0E67-7C41-9AEC-8C75006E4449}"/>
              </a:ext>
            </a:extLst>
          </p:cNvPr>
          <p:cNvSpPr>
            <a:spLocks noGrp="1"/>
          </p:cNvSpPr>
          <p:nvPr>
            <p:ph type="body" sz="quarter" idx="12" hasCustomPrompt="1"/>
          </p:nvPr>
        </p:nvSpPr>
        <p:spPr>
          <a:xfrm>
            <a:off x="4936429" y="6123667"/>
            <a:ext cx="6421522" cy="252110"/>
          </a:xfrm>
          <a:prstGeom prst="rect">
            <a:avLst/>
          </a:prstGeom>
        </p:spPr>
        <p:txBody>
          <a:bodyPr lIns="182880" tIns="0" rIns="0" anchor="t" anchorCtr="0">
            <a:noAutofit/>
          </a:bodyPr>
          <a:lstStyle>
            <a:lvl1pPr marL="0" indent="0" algn="r">
              <a:buNone/>
              <a:defRPr sz="2200" b="0">
                <a:solidFill>
                  <a:srgbClr val="1D9CE4"/>
                </a:solidFill>
              </a:defRPr>
            </a:lvl1pPr>
          </a:lstStyle>
          <a:p>
            <a:pPr lvl="0"/>
            <a:r>
              <a:rPr lang="en-US" dirty="0"/>
              <a:t>Date</a:t>
            </a:r>
          </a:p>
        </p:txBody>
      </p:sp>
      <p:sp>
        <p:nvSpPr>
          <p:cNvPr id="35" name="Text Placeholder 34">
            <a:extLst>
              <a:ext uri="{FF2B5EF4-FFF2-40B4-BE49-F238E27FC236}">
                <a16:creationId xmlns:a16="http://schemas.microsoft.com/office/drawing/2014/main" id="{B2D92EAD-7B52-0549-B90C-8F01DFF1E684}"/>
              </a:ext>
            </a:extLst>
          </p:cNvPr>
          <p:cNvSpPr>
            <a:spLocks noGrp="1"/>
          </p:cNvSpPr>
          <p:nvPr>
            <p:ph type="body" sz="quarter" idx="13" hasCustomPrompt="1"/>
          </p:nvPr>
        </p:nvSpPr>
        <p:spPr>
          <a:xfrm>
            <a:off x="4936428" y="5763413"/>
            <a:ext cx="6421917" cy="314325"/>
          </a:xfrm>
          <a:prstGeom prst="rect">
            <a:avLst/>
          </a:prstGeom>
        </p:spPr>
        <p:txBody>
          <a:bodyPr rIns="0" bIns="0" anchor="b" anchorCtr="0">
            <a:noAutofit/>
          </a:bodyPr>
          <a:lstStyle>
            <a:lvl1pPr marL="0" indent="0" algn="r">
              <a:lnSpc>
                <a:spcPts val="2340"/>
              </a:lnSpc>
              <a:buNone/>
              <a:defRPr sz="2200">
                <a:solidFill>
                  <a:schemeClr val="accent1"/>
                </a:solidFill>
              </a:defRPr>
            </a:lvl1pPr>
          </a:lstStyle>
          <a:p>
            <a:pPr lvl="0"/>
            <a:r>
              <a:rPr lang="en-US" dirty="0"/>
              <a:t>Presented by</a:t>
            </a:r>
          </a:p>
        </p:txBody>
      </p:sp>
      <p:pic>
        <p:nvPicPr>
          <p:cNvPr id="10" name="Picture 9" descr="SCS-0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09" y="5139766"/>
            <a:ext cx="1630845" cy="1630420"/>
          </a:xfrm>
          <a:prstGeom prst="rect">
            <a:avLst/>
          </a:prstGeom>
        </p:spPr>
      </p:pic>
      <p:pic>
        <p:nvPicPr>
          <p:cNvPr id="12" name="Picture 11" descr="MCHP-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669" y="2635936"/>
            <a:ext cx="3585645" cy="902767"/>
          </a:xfrm>
          <a:prstGeom prst="rect">
            <a:avLst/>
          </a:prstGeom>
        </p:spPr>
      </p:pic>
    </p:spTree>
    <p:extLst>
      <p:ext uri="{BB962C8B-B14F-4D97-AF65-F5344CB8AC3E}">
        <p14:creationId xmlns:p14="http://schemas.microsoft.com/office/powerpoint/2010/main" val="149813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B3394856-2C64-DE43-BBDF-953266084231}"/>
              </a:ext>
            </a:extLst>
          </p:cNvPr>
          <p:cNvSpPr>
            <a:spLocks noGrp="1"/>
          </p:cNvSpPr>
          <p:nvPr>
            <p:ph type="title"/>
          </p:nvPr>
        </p:nvSpPr>
        <p:spPr>
          <a:xfrm>
            <a:off x="355602" y="96296"/>
            <a:ext cx="11403631" cy="1600406"/>
          </a:xfrm>
          <a:prstGeom prst="rect">
            <a:avLst/>
          </a:prstGeom>
        </p:spPr>
        <p:txBody>
          <a:bodyPr vert="horz" lIns="121888" tIns="60944" rIns="121888" bIns="60944" rtlCol="0" anchor="t" anchorCtr="0">
            <a:noAutofit/>
          </a:bodyPr>
          <a:lstStyle/>
          <a:p>
            <a:r>
              <a:rPr lang="en-US"/>
              <a:t>Click to edit Master title style</a:t>
            </a:r>
            <a:endParaRPr lang="en-US" dirty="0"/>
          </a:p>
        </p:txBody>
      </p:sp>
      <p:sp>
        <p:nvSpPr>
          <p:cNvPr id="4" name="Slide Number Placeholder 3">
            <a:extLst>
              <a:ext uri="{FF2B5EF4-FFF2-40B4-BE49-F238E27FC236}">
                <a16:creationId xmlns:a16="http://schemas.microsoft.com/office/drawing/2014/main" id="{B6CD18F9-37A4-E647-9A00-D6F3C9AE243F}"/>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5" name="Footer Placeholder 4">
            <a:extLst>
              <a:ext uri="{FF2B5EF4-FFF2-40B4-BE49-F238E27FC236}">
                <a16:creationId xmlns:a16="http://schemas.microsoft.com/office/drawing/2014/main" id="{7DDE56F0-37A2-F74C-BB25-DF51CEB5FA5E}"/>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466612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66262-8B36-DB45-BCFF-E847EDF91C15}"/>
              </a:ext>
            </a:extLst>
          </p:cNvPr>
          <p:cNvSpPr>
            <a:spLocks noGrp="1"/>
          </p:cNvSpPr>
          <p:nvPr>
            <p:ph type="title"/>
          </p:nvPr>
        </p:nvSpPr>
        <p:spPr>
          <a:xfrm>
            <a:off x="355602" y="96295"/>
            <a:ext cx="11403631" cy="777240"/>
          </a:xfrm>
        </p:spPr>
        <p:txBody>
          <a:bodyPr/>
          <a:lstStyle>
            <a:lvl1pPr>
              <a:defRPr>
                <a:solidFill>
                  <a:srgbClr val="0E3689"/>
                </a:solidFill>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8F614E39-BA14-7D4B-8328-2FB5286D32B7}"/>
              </a:ext>
            </a:extLst>
          </p:cNvPr>
          <p:cNvSpPr>
            <a:spLocks noGrp="1"/>
          </p:cNvSpPr>
          <p:nvPr>
            <p:ph type="body" sz="quarter" idx="13" hasCustomPrompt="1"/>
          </p:nvPr>
        </p:nvSpPr>
        <p:spPr>
          <a:xfrm>
            <a:off x="368699" y="855576"/>
            <a:ext cx="11403631" cy="428625"/>
          </a:xfrm>
          <a:prstGeom prst="rect">
            <a:avLst/>
          </a:prstGeom>
        </p:spPr>
        <p:txBody>
          <a:bodyPr anchor="ctr">
            <a:noAutofit/>
          </a:bodyP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6" name="Slide Number Placeholder 3">
            <a:extLst>
              <a:ext uri="{FF2B5EF4-FFF2-40B4-BE49-F238E27FC236}">
                <a16:creationId xmlns:a16="http://schemas.microsoft.com/office/drawing/2014/main" id="{EE1AF5FC-F2FA-394E-84C1-01EAD8B919D8}"/>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5" name="Footer Placeholder 4">
            <a:extLst>
              <a:ext uri="{FF2B5EF4-FFF2-40B4-BE49-F238E27FC236}">
                <a16:creationId xmlns:a16="http://schemas.microsoft.com/office/drawing/2014/main" id="{85306521-0BA2-7C48-8CAD-8B9AFEEF681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2365070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EDBD7D4D-E3CC-2145-A67B-6547F34D946C}"/>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4" name="Footer Placeholder 4">
            <a:extLst>
              <a:ext uri="{FF2B5EF4-FFF2-40B4-BE49-F238E27FC236}">
                <a16:creationId xmlns:a16="http://schemas.microsoft.com/office/drawing/2014/main" id="{7EDE752C-4DF4-1741-BE5B-60F47530E2A5}"/>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634651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D8EB-5E16-1285-EBA5-5E2294E549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BA27E131-D297-1A40-6ECE-E9AF44505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13874C0B-D2FD-52B6-776C-8D76A02088A5}"/>
              </a:ext>
            </a:extLst>
          </p:cNvPr>
          <p:cNvSpPr>
            <a:spLocks noGrp="1"/>
          </p:cNvSpPr>
          <p:nvPr>
            <p:ph type="dt" sz="half" idx="10"/>
          </p:nvPr>
        </p:nvSpPr>
        <p:spPr/>
        <p:txBody>
          <a:bodyPr/>
          <a:lstStyle/>
          <a:p>
            <a:fld id="{1C0960B2-E706-4FB0-9106-7E4EB58D47B8}" type="datetimeFigureOut">
              <a:rPr lang="en-IE" smtClean="0"/>
              <a:t>29/02/2024</a:t>
            </a:fld>
            <a:endParaRPr lang="en-IE"/>
          </a:p>
        </p:txBody>
      </p:sp>
      <p:sp>
        <p:nvSpPr>
          <p:cNvPr id="5" name="Footer Placeholder 4">
            <a:extLst>
              <a:ext uri="{FF2B5EF4-FFF2-40B4-BE49-F238E27FC236}">
                <a16:creationId xmlns:a16="http://schemas.microsoft.com/office/drawing/2014/main" id="{1E20CE94-5023-987B-3A01-28F74FF67F2D}"/>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AC830402-B86C-DE50-5742-67CBFCC75B57}"/>
              </a:ext>
            </a:extLst>
          </p:cNvPr>
          <p:cNvSpPr>
            <a:spLocks noGrp="1"/>
          </p:cNvSpPr>
          <p:nvPr>
            <p:ph type="sldNum" sz="quarter" idx="12"/>
          </p:nvPr>
        </p:nvSpPr>
        <p:spPr/>
        <p:txBody>
          <a:bodyPr/>
          <a:lstStyle/>
          <a:p>
            <a:fld id="{49E33F55-098C-402B-AE19-E18333B030F3}" type="slidenum">
              <a:rPr lang="en-IE" smtClean="0"/>
              <a:t>‹#›</a:t>
            </a:fld>
            <a:endParaRPr lang="en-IE"/>
          </a:p>
        </p:txBody>
      </p:sp>
    </p:spTree>
    <p:extLst>
      <p:ext uri="{BB962C8B-B14F-4D97-AF65-F5344CB8AC3E}">
        <p14:creationId xmlns:p14="http://schemas.microsoft.com/office/powerpoint/2010/main" val="164306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95CA-CBD6-1CE0-31C1-CE89D1209D5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080AFEF6-86BC-19C7-6A1B-54D1CD0A53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B9AA043B-41EF-44CC-0DFA-112B20C55C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58EFF05F-D3CC-52CA-B094-1CCF79EB0445}"/>
              </a:ext>
            </a:extLst>
          </p:cNvPr>
          <p:cNvSpPr>
            <a:spLocks noGrp="1"/>
          </p:cNvSpPr>
          <p:nvPr>
            <p:ph type="dt" sz="half" idx="10"/>
          </p:nvPr>
        </p:nvSpPr>
        <p:spPr/>
        <p:txBody>
          <a:bodyPr/>
          <a:lstStyle/>
          <a:p>
            <a:fld id="{1C0960B2-E706-4FB0-9106-7E4EB58D47B8}" type="datetimeFigureOut">
              <a:rPr lang="en-IE" smtClean="0"/>
              <a:t>29/02/2024</a:t>
            </a:fld>
            <a:endParaRPr lang="en-IE"/>
          </a:p>
        </p:txBody>
      </p:sp>
      <p:sp>
        <p:nvSpPr>
          <p:cNvPr id="6" name="Footer Placeholder 5">
            <a:extLst>
              <a:ext uri="{FF2B5EF4-FFF2-40B4-BE49-F238E27FC236}">
                <a16:creationId xmlns:a16="http://schemas.microsoft.com/office/drawing/2014/main" id="{13E8E910-C371-E129-EB77-9F4BF14B7566}"/>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43D5E-8652-DF2F-992C-D852728EBDE7}"/>
              </a:ext>
            </a:extLst>
          </p:cNvPr>
          <p:cNvSpPr>
            <a:spLocks noGrp="1"/>
          </p:cNvSpPr>
          <p:nvPr>
            <p:ph type="sldNum" sz="quarter" idx="12"/>
          </p:nvPr>
        </p:nvSpPr>
        <p:spPr/>
        <p:txBody>
          <a:bodyPr/>
          <a:lstStyle/>
          <a:p>
            <a:fld id="{49E33F55-098C-402B-AE19-E18333B030F3}" type="slidenum">
              <a:rPr lang="en-IE" smtClean="0"/>
              <a:t>‹#›</a:t>
            </a:fld>
            <a:endParaRPr lang="en-IE"/>
          </a:p>
        </p:txBody>
      </p:sp>
    </p:spTree>
    <p:extLst>
      <p:ext uri="{BB962C8B-B14F-4D97-AF65-F5344CB8AC3E}">
        <p14:creationId xmlns:p14="http://schemas.microsoft.com/office/powerpoint/2010/main" val="1359021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495" y="2034289"/>
            <a:ext cx="7911228" cy="1591386"/>
          </a:xfrm>
        </p:spPr>
        <p:txBody>
          <a:bodyPr anchor="b" anchorCtr="0"/>
          <a:lstStyle>
            <a:lvl1pPr algn="r">
              <a:defRPr sz="5300" b="1" cap="none" baseline="0">
                <a:solidFill>
                  <a:srgbClr val="0E3689"/>
                </a:solidFill>
              </a:defRPr>
            </a:lvl1pPr>
          </a:lstStyle>
          <a:p>
            <a:r>
              <a:rPr lang="en-US" dirty="0"/>
              <a:t>Section Title</a:t>
            </a:r>
          </a:p>
        </p:txBody>
      </p:sp>
      <p:sp>
        <p:nvSpPr>
          <p:cNvPr id="3" name="Text Placeholder 2"/>
          <p:cNvSpPr>
            <a:spLocks noGrp="1"/>
          </p:cNvSpPr>
          <p:nvPr>
            <p:ph type="body" idx="1" hasCustomPrompt="1"/>
          </p:nvPr>
        </p:nvSpPr>
        <p:spPr>
          <a:xfrm>
            <a:off x="3411495" y="3824301"/>
            <a:ext cx="7911228" cy="1018627"/>
          </a:xfrm>
          <a:prstGeom prst="rect">
            <a:avLst/>
          </a:prstGeom>
        </p:spPr>
        <p:txBody>
          <a:bodyPr anchor="t" anchorCtr="0">
            <a:noAutofit/>
          </a:bodyPr>
          <a:lstStyle>
            <a:lvl1pPr marL="0" indent="0" algn="r">
              <a:buNone/>
              <a:defRPr sz="2700" b="0">
                <a:solidFill>
                  <a:srgbClr val="1D9CE4"/>
                </a:solidFill>
              </a:defRPr>
            </a:lvl1pPr>
            <a:lvl2pPr marL="609443" indent="0">
              <a:buNone/>
              <a:defRPr sz="2400">
                <a:solidFill>
                  <a:schemeClr val="tx1">
                    <a:tint val="75000"/>
                  </a:schemeClr>
                </a:solidFill>
              </a:defRPr>
            </a:lvl2pPr>
            <a:lvl3pPr marL="1218885" indent="0">
              <a:buNone/>
              <a:defRPr sz="2100">
                <a:solidFill>
                  <a:schemeClr val="tx1">
                    <a:tint val="75000"/>
                  </a:schemeClr>
                </a:solidFill>
              </a:defRPr>
            </a:lvl3pPr>
            <a:lvl4pPr marL="1828328" indent="0">
              <a:buNone/>
              <a:defRPr sz="1900">
                <a:solidFill>
                  <a:schemeClr val="tx1">
                    <a:tint val="75000"/>
                  </a:schemeClr>
                </a:solidFill>
              </a:defRPr>
            </a:lvl4pPr>
            <a:lvl5pPr marL="2437771" indent="0">
              <a:buNone/>
              <a:defRPr sz="1900">
                <a:solidFill>
                  <a:schemeClr val="tx1">
                    <a:tint val="75000"/>
                  </a:schemeClr>
                </a:solidFill>
              </a:defRPr>
            </a:lvl5pPr>
            <a:lvl6pPr marL="3047213" indent="0">
              <a:buNone/>
              <a:defRPr sz="1900">
                <a:solidFill>
                  <a:schemeClr val="tx1">
                    <a:tint val="75000"/>
                  </a:schemeClr>
                </a:solidFill>
              </a:defRPr>
            </a:lvl6pPr>
            <a:lvl7pPr marL="3656656" indent="0">
              <a:buNone/>
              <a:defRPr sz="1900">
                <a:solidFill>
                  <a:schemeClr val="tx1">
                    <a:tint val="75000"/>
                  </a:schemeClr>
                </a:solidFill>
              </a:defRPr>
            </a:lvl7pPr>
            <a:lvl8pPr marL="4266097" indent="0">
              <a:buNone/>
              <a:defRPr sz="1900">
                <a:solidFill>
                  <a:schemeClr val="tx1">
                    <a:tint val="75000"/>
                  </a:schemeClr>
                </a:solidFill>
              </a:defRPr>
            </a:lvl8pPr>
            <a:lvl9pPr marL="4875541" indent="0">
              <a:buNone/>
              <a:defRPr sz="1900">
                <a:solidFill>
                  <a:schemeClr val="tx1">
                    <a:tint val="75000"/>
                  </a:schemeClr>
                </a:solidFill>
              </a:defRPr>
            </a:lvl9pPr>
          </a:lstStyle>
          <a:p>
            <a:pPr lvl="0"/>
            <a:r>
              <a:rPr lang="en-US" dirty="0"/>
              <a:t>Section Subtitle</a:t>
            </a:r>
          </a:p>
        </p:txBody>
      </p:sp>
      <p:cxnSp>
        <p:nvCxnSpPr>
          <p:cNvPr id="5" name="Straight Connector 4">
            <a:extLst>
              <a:ext uri="{FF2B5EF4-FFF2-40B4-BE49-F238E27FC236}">
                <a16:creationId xmlns:a16="http://schemas.microsoft.com/office/drawing/2014/main" id="{21D51101-8690-2A4A-89F5-D13814AF99A1}"/>
              </a:ext>
            </a:extLst>
          </p:cNvPr>
          <p:cNvCxnSpPr/>
          <p:nvPr/>
        </p:nvCxnSpPr>
        <p:spPr>
          <a:xfrm flipH="1">
            <a:off x="3411495" y="3724987"/>
            <a:ext cx="7911228"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989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3">
            <a:extLst>
              <a:ext uri="{FF2B5EF4-FFF2-40B4-BE49-F238E27FC236}">
                <a16:creationId xmlns:a16="http://schemas.microsoft.com/office/drawing/2014/main" id="{ECFBB8E9-F63F-2849-8D93-515C0E381C43}"/>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40796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9BB9-8088-1B4E-AA38-17BC94EF144E}"/>
              </a:ext>
            </a:extLst>
          </p:cNvPr>
          <p:cNvSpPr>
            <a:spLocks noGrp="1"/>
          </p:cNvSpPr>
          <p:nvPr>
            <p:ph type="title"/>
          </p:nvPr>
        </p:nvSpPr>
        <p:spPr>
          <a:xfrm>
            <a:off x="355602" y="96295"/>
            <a:ext cx="11403631" cy="777240"/>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B5F3DB77-FEA1-E44C-9C5F-88B2D4B5D283}"/>
              </a:ext>
            </a:extLst>
          </p:cNvPr>
          <p:cNvSpPr>
            <a:spLocks noGrp="1"/>
          </p:cNvSpPr>
          <p:nvPr>
            <p:ph type="body" sz="quarter" idx="13" hasCustomPrompt="1"/>
          </p:nvPr>
        </p:nvSpPr>
        <p:spPr>
          <a:xfrm>
            <a:off x="368699" y="851832"/>
            <a:ext cx="1140363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601" y="1403852"/>
            <a:ext cx="11403630" cy="4905184"/>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DC4207E9-C13E-1647-9F09-C18700780875}"/>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11160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Line Title and Content">
    <p:spTree>
      <p:nvGrpSpPr>
        <p:cNvPr id="1" name=""/>
        <p:cNvGrpSpPr/>
        <p:nvPr/>
      </p:nvGrpSpPr>
      <p:grpSpPr>
        <a:xfrm>
          <a:off x="0" y="0"/>
          <a:ext cx="0" cy="0"/>
          <a:chOff x="0" y="0"/>
          <a:chExt cx="0" cy="0"/>
        </a:xfrm>
      </p:grpSpPr>
      <p:sp>
        <p:nvSpPr>
          <p:cNvPr id="6" name="Content Placeholder 12">
            <a:extLst>
              <a:ext uri="{FF2B5EF4-FFF2-40B4-BE49-F238E27FC236}">
                <a16:creationId xmlns:a16="http://schemas.microsoft.com/office/drawing/2014/main" id="{955162B4-304F-5841-8C1A-37D23DCFC924}"/>
              </a:ext>
            </a:extLst>
          </p:cNvPr>
          <p:cNvSpPr>
            <a:spLocks noGrp="1"/>
          </p:cNvSpPr>
          <p:nvPr>
            <p:ph sz="quarter" idx="15"/>
          </p:nvPr>
        </p:nvSpPr>
        <p:spPr>
          <a:xfrm>
            <a:off x="355601" y="1626375"/>
            <a:ext cx="11403630" cy="4664076"/>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a:extLst>
              <a:ext uri="{FF2B5EF4-FFF2-40B4-BE49-F238E27FC236}">
                <a16:creationId xmlns:a16="http://schemas.microsoft.com/office/drawing/2014/main" id="{D84620E5-7604-BF40-AA2A-68D1E97B5AFE}"/>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Title Placeholder 1">
            <a:extLst>
              <a:ext uri="{FF2B5EF4-FFF2-40B4-BE49-F238E27FC236}">
                <a16:creationId xmlns:a16="http://schemas.microsoft.com/office/drawing/2014/main" id="{098AAA9D-2041-3B4F-8508-758963B7970D}"/>
              </a:ext>
            </a:extLst>
          </p:cNvPr>
          <p:cNvSpPr>
            <a:spLocks noGrp="1"/>
          </p:cNvSpPr>
          <p:nvPr>
            <p:ph type="title"/>
          </p:nvPr>
        </p:nvSpPr>
        <p:spPr>
          <a:xfrm>
            <a:off x="355602" y="96296"/>
            <a:ext cx="11403631" cy="1489280"/>
          </a:xfrm>
          <a:prstGeom prst="rect">
            <a:avLst/>
          </a:prstGeom>
        </p:spPr>
        <p:txBody>
          <a:bodyPr vert="horz" lIns="121888" tIns="60944" rIns="121888" bIns="60944" rtlCol="0" anchor="t" anchorCtr="0">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16A6C8C-5670-1242-B987-55F42BAD97D1}"/>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28681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7" name="Content Placeholder 12">
            <a:extLst>
              <a:ext uri="{FF2B5EF4-FFF2-40B4-BE49-F238E27FC236}">
                <a16:creationId xmlns:a16="http://schemas.microsoft.com/office/drawing/2014/main" id="{2EFF8C43-59A6-4644-B04E-6AE187BD55D1}"/>
              </a:ext>
            </a:extLst>
          </p:cNvPr>
          <p:cNvSpPr>
            <a:spLocks noGrp="1"/>
          </p:cNvSpPr>
          <p:nvPr>
            <p:ph sz="quarter" idx="15"/>
          </p:nvPr>
        </p:nvSpPr>
        <p:spPr>
          <a:xfrm>
            <a:off x="355602" y="929270"/>
            <a:ext cx="5507280" cy="5374679"/>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2">
            <a:extLst>
              <a:ext uri="{FF2B5EF4-FFF2-40B4-BE49-F238E27FC236}">
                <a16:creationId xmlns:a16="http://schemas.microsoft.com/office/drawing/2014/main" id="{69F5C3FF-72D2-604B-A6AF-63E081CA68F8}"/>
              </a:ext>
            </a:extLst>
          </p:cNvPr>
          <p:cNvSpPr>
            <a:spLocks noGrp="1"/>
          </p:cNvSpPr>
          <p:nvPr>
            <p:ph sz="quarter" idx="16"/>
          </p:nvPr>
        </p:nvSpPr>
        <p:spPr>
          <a:xfrm>
            <a:off x="6251952" y="929270"/>
            <a:ext cx="5507280" cy="5374678"/>
          </a:xfrm>
          <a:prstGeom prst="rect">
            <a:avLst/>
          </a:prstGeom>
        </p:spPr>
        <p:txBody>
          <a:bodyPr>
            <a:normAutofit/>
          </a:bodyPr>
          <a:lstStyle>
            <a:lvl1pPr marL="274201" indent="-274201">
              <a:defRPr sz="2400"/>
            </a:lvl1pPr>
            <a:lvl2pPr marL="576072" indent="-274320">
              <a:defRPr sz="2000"/>
            </a:lvl2pPr>
            <a:lvl3pPr marL="868680" indent="-274320">
              <a:defRPr sz="1800"/>
            </a:lvl3pPr>
            <a:lvl4pPr marL="1143000" indent="-274320">
              <a:defRPr sz="1600"/>
            </a:lvl4pPr>
            <a:lvl5pPr marL="1435608" indent="-27432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a:extLst>
              <a:ext uri="{FF2B5EF4-FFF2-40B4-BE49-F238E27FC236}">
                <a16:creationId xmlns:a16="http://schemas.microsoft.com/office/drawing/2014/main" id="{1E207374-1933-8943-A74C-3F7383DA9D7F}"/>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6" name="Footer Placeholder 4">
            <a:extLst>
              <a:ext uri="{FF2B5EF4-FFF2-40B4-BE49-F238E27FC236}">
                <a16:creationId xmlns:a16="http://schemas.microsoft.com/office/drawing/2014/main" id="{3872A14E-E83F-9541-B766-352B85366E62}"/>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996894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 Subtitl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4ABC63-0F02-3D4C-B5A8-224D9EF04437}"/>
              </a:ext>
            </a:extLst>
          </p:cNvPr>
          <p:cNvSpPr>
            <a:spLocks noGrp="1"/>
          </p:cNvSpPr>
          <p:nvPr>
            <p:ph type="title"/>
          </p:nvPr>
        </p:nvSpPr>
        <p:spPr>
          <a:xfrm>
            <a:off x="355602" y="96297"/>
            <a:ext cx="11403631" cy="777240"/>
          </a:xfrm>
        </p:spPr>
        <p:txBody>
          <a:bodyPr>
            <a:noAutofit/>
          </a:body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EF0C5114-81F0-6D40-9DA2-1EA66CC7C6BC}"/>
              </a:ext>
            </a:extLst>
          </p:cNvPr>
          <p:cNvSpPr>
            <a:spLocks noGrp="1"/>
          </p:cNvSpPr>
          <p:nvPr>
            <p:ph type="body" sz="quarter" idx="13" hasCustomPrompt="1"/>
          </p:nvPr>
        </p:nvSpPr>
        <p:spPr>
          <a:xfrm>
            <a:off x="368699" y="851832"/>
            <a:ext cx="11403631" cy="428625"/>
          </a:xfrm>
          <a:prstGeom prst="rect">
            <a:avLst/>
          </a:prstGeom>
        </p:spPr>
        <p:txBody>
          <a:bodyPr anchor="ctr">
            <a:noAutofit/>
          </a:bodyPr>
          <a:lstStyle>
            <a:lvl1pPr marL="0" indent="0">
              <a:buNone/>
              <a:defRPr>
                <a:solidFill>
                  <a:srgbClr val="1D9CE4"/>
                </a:solidFill>
              </a:defRPr>
            </a:lvl1pPr>
          </a:lstStyle>
          <a:p>
            <a:pPr lvl="0"/>
            <a:r>
              <a:rPr lang="en-US" b="1" kern="0" dirty="0">
                <a:solidFill>
                  <a:srgbClr val="45A8C4"/>
                </a:solidFill>
                <a:latin typeface="+mn-lt"/>
                <a:cs typeface="Calibri"/>
              </a:rPr>
              <a:t>Subtitle</a:t>
            </a:r>
            <a:endParaRPr lang="en-US" dirty="0"/>
          </a:p>
        </p:txBody>
      </p:sp>
      <p:sp>
        <p:nvSpPr>
          <p:cNvPr id="10" name="Content Placeholder 12">
            <a:extLst>
              <a:ext uri="{FF2B5EF4-FFF2-40B4-BE49-F238E27FC236}">
                <a16:creationId xmlns:a16="http://schemas.microsoft.com/office/drawing/2014/main" id="{4354C555-752C-5946-99B7-1752C8A6C9F8}"/>
              </a:ext>
            </a:extLst>
          </p:cNvPr>
          <p:cNvSpPr>
            <a:spLocks noGrp="1"/>
          </p:cNvSpPr>
          <p:nvPr>
            <p:ph sz="quarter" idx="15"/>
          </p:nvPr>
        </p:nvSpPr>
        <p:spPr>
          <a:xfrm>
            <a:off x="352546" y="1408545"/>
            <a:ext cx="5507280"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2">
            <a:extLst>
              <a:ext uri="{FF2B5EF4-FFF2-40B4-BE49-F238E27FC236}">
                <a16:creationId xmlns:a16="http://schemas.microsoft.com/office/drawing/2014/main" id="{B1B5C683-E8CE-5447-B10F-1FA96B9838C5}"/>
              </a:ext>
            </a:extLst>
          </p:cNvPr>
          <p:cNvSpPr>
            <a:spLocks noGrp="1"/>
          </p:cNvSpPr>
          <p:nvPr>
            <p:ph sz="quarter" idx="16"/>
          </p:nvPr>
        </p:nvSpPr>
        <p:spPr>
          <a:xfrm>
            <a:off x="6251952" y="1408546"/>
            <a:ext cx="5507280" cy="490779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a:extLst>
              <a:ext uri="{FF2B5EF4-FFF2-40B4-BE49-F238E27FC236}">
                <a16:creationId xmlns:a16="http://schemas.microsoft.com/office/drawing/2014/main" id="{0BEDC3A6-F00E-AA48-99C4-75A500F53AEB}"/>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B9F735E5-BB03-E141-8FE5-6E137A04C79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4385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0" y="923076"/>
            <a:ext cx="5475995" cy="567713"/>
          </a:xfrm>
          <a:prstGeom prst="rect">
            <a:avLst/>
          </a:prstGeom>
        </p:spPr>
        <p:txBody>
          <a:bodyPr anchor="b">
            <a:normAutofit/>
          </a:bodyPr>
          <a:lstStyle>
            <a:lvl1pPr marL="0" indent="0">
              <a:buNone/>
              <a:defRPr sz="2800" b="1" i="0"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hasCustomPrompt="1"/>
          </p:nvPr>
        </p:nvSpPr>
        <p:spPr>
          <a:xfrm>
            <a:off x="6386855" y="941660"/>
            <a:ext cx="5389033" cy="567714"/>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dirty="0"/>
              <a:t>Click to edit Master text styles.</a:t>
            </a:r>
          </a:p>
        </p:txBody>
      </p:sp>
      <p:sp>
        <p:nvSpPr>
          <p:cNvPr id="11" name="Title 1">
            <a:extLst>
              <a:ext uri="{FF2B5EF4-FFF2-40B4-BE49-F238E27FC236}">
                <a16:creationId xmlns:a16="http://schemas.microsoft.com/office/drawing/2014/main" id="{70898E04-A14A-8140-993E-87174E0C2C8D}"/>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8" name="Content Placeholder 12">
            <a:extLst>
              <a:ext uri="{FF2B5EF4-FFF2-40B4-BE49-F238E27FC236}">
                <a16:creationId xmlns:a16="http://schemas.microsoft.com/office/drawing/2014/main" id="{5170BFA0-6B7E-2944-A49D-35B39ABC44C4}"/>
              </a:ext>
            </a:extLst>
          </p:cNvPr>
          <p:cNvSpPr>
            <a:spLocks noGrp="1"/>
          </p:cNvSpPr>
          <p:nvPr>
            <p:ph sz="quarter" idx="15"/>
          </p:nvPr>
        </p:nvSpPr>
        <p:spPr>
          <a:xfrm>
            <a:off x="355602" y="1561175"/>
            <a:ext cx="5475993" cy="4795020"/>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2">
            <a:extLst>
              <a:ext uri="{FF2B5EF4-FFF2-40B4-BE49-F238E27FC236}">
                <a16:creationId xmlns:a16="http://schemas.microsoft.com/office/drawing/2014/main" id="{C883CD4E-1B81-AF4E-B076-F6C9C7DA1692}"/>
              </a:ext>
            </a:extLst>
          </p:cNvPr>
          <p:cNvSpPr>
            <a:spLocks noGrp="1"/>
          </p:cNvSpPr>
          <p:nvPr>
            <p:ph sz="quarter" idx="16"/>
          </p:nvPr>
        </p:nvSpPr>
        <p:spPr>
          <a:xfrm>
            <a:off x="6386856" y="1561176"/>
            <a:ext cx="5389033" cy="4795019"/>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a:extLst>
              <a:ext uri="{FF2B5EF4-FFF2-40B4-BE49-F238E27FC236}">
                <a16:creationId xmlns:a16="http://schemas.microsoft.com/office/drawing/2014/main" id="{9CE0440D-3370-E243-B5FE-5489B4AA25DA}"/>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10" name="Footer Placeholder 4">
            <a:extLst>
              <a:ext uri="{FF2B5EF4-FFF2-40B4-BE49-F238E27FC236}">
                <a16:creationId xmlns:a16="http://schemas.microsoft.com/office/drawing/2014/main" id="{E2902E3F-7B87-844B-A375-55F0B5134651}"/>
              </a:ext>
            </a:extLst>
          </p:cNvPr>
          <p:cNvSpPr>
            <a:spLocks noGrp="1"/>
          </p:cNvSpPr>
          <p:nvPr>
            <p:ph type="ftr" sz="quarter" idx="17"/>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325794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 Subtitl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602" y="1381005"/>
            <a:ext cx="5475995" cy="580605"/>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5" name="Text Placeholder 4"/>
          <p:cNvSpPr>
            <a:spLocks noGrp="1"/>
          </p:cNvSpPr>
          <p:nvPr>
            <p:ph type="body" sz="quarter" idx="3"/>
          </p:nvPr>
        </p:nvSpPr>
        <p:spPr>
          <a:xfrm>
            <a:off x="6386855" y="1381003"/>
            <a:ext cx="5389033" cy="580606"/>
          </a:xfrm>
          <a:prstGeom prst="rect">
            <a:avLst/>
          </a:prstGeom>
        </p:spPr>
        <p:txBody>
          <a:bodyPr anchor="b">
            <a:normAutofit/>
          </a:bodyPr>
          <a:lstStyle>
            <a:lvl1pPr marL="0" indent="0">
              <a:buNone/>
              <a:defRPr sz="2800" b="1" u="sng">
                <a:solidFill>
                  <a:schemeClr val="accent1"/>
                </a:solidFill>
              </a:defRPr>
            </a:lvl1pPr>
            <a:lvl2pPr marL="609443" indent="0">
              <a:buNone/>
              <a:defRPr sz="2700" b="1"/>
            </a:lvl2pPr>
            <a:lvl3pPr marL="1218885" indent="0">
              <a:buNone/>
              <a:defRPr sz="2400" b="1"/>
            </a:lvl3pPr>
            <a:lvl4pPr marL="1828328" indent="0">
              <a:buNone/>
              <a:defRPr sz="2100" b="1"/>
            </a:lvl4pPr>
            <a:lvl5pPr marL="2437771" indent="0">
              <a:buNone/>
              <a:defRPr sz="2100" b="1"/>
            </a:lvl5pPr>
            <a:lvl6pPr marL="3047213" indent="0">
              <a:buNone/>
              <a:defRPr sz="2100" b="1"/>
            </a:lvl6pPr>
            <a:lvl7pPr marL="3656656" indent="0">
              <a:buNone/>
              <a:defRPr sz="2100" b="1"/>
            </a:lvl7pPr>
            <a:lvl8pPr marL="4266097" indent="0">
              <a:buNone/>
              <a:defRPr sz="2100" b="1"/>
            </a:lvl8pPr>
            <a:lvl9pPr marL="4875541" indent="0">
              <a:buNone/>
              <a:defRPr sz="2100" b="1"/>
            </a:lvl9pPr>
          </a:lstStyle>
          <a:p>
            <a:pPr lvl="0"/>
            <a:r>
              <a:rPr lang="en-US"/>
              <a:t>Click to edit Master text styles</a:t>
            </a:r>
          </a:p>
        </p:txBody>
      </p:sp>
      <p:sp>
        <p:nvSpPr>
          <p:cNvPr id="8" name="Title 1">
            <a:extLst>
              <a:ext uri="{FF2B5EF4-FFF2-40B4-BE49-F238E27FC236}">
                <a16:creationId xmlns:a16="http://schemas.microsoft.com/office/drawing/2014/main" id="{E22C09BD-60A2-D244-8F4B-695A122744A6}"/>
              </a:ext>
            </a:extLst>
          </p:cNvPr>
          <p:cNvSpPr>
            <a:spLocks noGrp="1"/>
          </p:cNvSpPr>
          <p:nvPr>
            <p:ph type="title"/>
          </p:nvPr>
        </p:nvSpPr>
        <p:spPr>
          <a:xfrm>
            <a:off x="355602" y="96297"/>
            <a:ext cx="11403631" cy="777240"/>
          </a:xfrm>
        </p:spPr>
        <p:txBody>
          <a:bodyPr/>
          <a:lstStyle/>
          <a:p>
            <a:r>
              <a:rPr lang="en-US"/>
              <a:t>Click to edit Master title style</a:t>
            </a:r>
            <a:endParaRPr lang="en-US" dirty="0"/>
          </a:p>
        </p:txBody>
      </p:sp>
      <p:sp>
        <p:nvSpPr>
          <p:cNvPr id="9" name="Text Placeholder 9">
            <a:extLst>
              <a:ext uri="{FF2B5EF4-FFF2-40B4-BE49-F238E27FC236}">
                <a16:creationId xmlns:a16="http://schemas.microsoft.com/office/drawing/2014/main" id="{E1D56C46-C13D-6843-8D78-E9DE559D36FD}"/>
              </a:ext>
            </a:extLst>
          </p:cNvPr>
          <p:cNvSpPr>
            <a:spLocks noGrp="1"/>
          </p:cNvSpPr>
          <p:nvPr>
            <p:ph type="body" sz="quarter" idx="13" hasCustomPrompt="1"/>
          </p:nvPr>
        </p:nvSpPr>
        <p:spPr>
          <a:xfrm>
            <a:off x="368699" y="851832"/>
            <a:ext cx="11403631" cy="428625"/>
          </a:xfrm>
          <a:prstGeom prst="rect">
            <a:avLst/>
          </a:prstGeom>
        </p:spPr>
        <p:txBody>
          <a:bodyPr anchor="ctr"/>
          <a:lstStyle>
            <a:lvl1pPr marL="0" indent="0">
              <a:buNone/>
              <a:defRPr>
                <a:solidFill>
                  <a:schemeClr val="bg2"/>
                </a:solidFill>
              </a:defRPr>
            </a:lvl1pPr>
          </a:lstStyle>
          <a:p>
            <a:pPr lvl="0"/>
            <a:r>
              <a:rPr lang="en-US" b="1" kern="0" dirty="0">
                <a:solidFill>
                  <a:srgbClr val="45A8C4"/>
                </a:solidFill>
                <a:latin typeface="+mn-lt"/>
                <a:cs typeface="Calibri"/>
              </a:rPr>
              <a:t>Subtitle</a:t>
            </a:r>
            <a:endParaRPr lang="en-US" dirty="0"/>
          </a:p>
        </p:txBody>
      </p:sp>
      <p:sp>
        <p:nvSpPr>
          <p:cNvPr id="2" name="Rectangle 1">
            <a:extLst>
              <a:ext uri="{FF2B5EF4-FFF2-40B4-BE49-F238E27FC236}">
                <a16:creationId xmlns:a16="http://schemas.microsoft.com/office/drawing/2014/main" id="{F88E56A8-D17E-8848-8C5B-EC8D2FC7921A}"/>
              </a:ext>
            </a:extLst>
          </p:cNvPr>
          <p:cNvSpPr/>
          <p:nvPr/>
        </p:nvSpPr>
        <p:spPr>
          <a:xfrm>
            <a:off x="10438806" y="6490881"/>
            <a:ext cx="129243" cy="1981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 name="Content Placeholder 12">
            <a:extLst>
              <a:ext uri="{FF2B5EF4-FFF2-40B4-BE49-F238E27FC236}">
                <a16:creationId xmlns:a16="http://schemas.microsoft.com/office/drawing/2014/main" id="{61902A9B-4EBD-9042-9417-398D31C80DB0}"/>
              </a:ext>
            </a:extLst>
          </p:cNvPr>
          <p:cNvSpPr>
            <a:spLocks noGrp="1"/>
          </p:cNvSpPr>
          <p:nvPr>
            <p:ph sz="quarter" idx="15"/>
          </p:nvPr>
        </p:nvSpPr>
        <p:spPr>
          <a:xfrm>
            <a:off x="355602" y="1988634"/>
            <a:ext cx="5475993"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2">
            <a:extLst>
              <a:ext uri="{FF2B5EF4-FFF2-40B4-BE49-F238E27FC236}">
                <a16:creationId xmlns:a16="http://schemas.microsoft.com/office/drawing/2014/main" id="{326E65A8-182F-624C-B231-E6CD084CC095}"/>
              </a:ext>
            </a:extLst>
          </p:cNvPr>
          <p:cNvSpPr>
            <a:spLocks noGrp="1"/>
          </p:cNvSpPr>
          <p:nvPr>
            <p:ph sz="quarter" idx="16"/>
          </p:nvPr>
        </p:nvSpPr>
        <p:spPr>
          <a:xfrm>
            <a:off x="6386856" y="1988634"/>
            <a:ext cx="5389033" cy="4327704"/>
          </a:xfrm>
          <a:prstGeom prst="rect">
            <a:avLst/>
          </a:prstGeom>
        </p:spPr>
        <p:txBody>
          <a:bodyPr/>
          <a:lstStyle>
            <a:lvl1pPr marL="274201" indent="-274201">
              <a:defRPr/>
            </a:lvl1pPr>
            <a:lvl2pPr marL="576072" indent="-274320">
              <a:defRPr/>
            </a:lvl2pPr>
            <a:lvl3pPr marL="868680" indent="-274320">
              <a:defRPr/>
            </a:lvl3pPr>
            <a:lvl4pPr marL="1143000" indent="-274320">
              <a:defRPr/>
            </a:lvl4pPr>
            <a:lvl5pPr marL="1435608" indent="-2743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3">
            <a:extLst>
              <a:ext uri="{FF2B5EF4-FFF2-40B4-BE49-F238E27FC236}">
                <a16:creationId xmlns:a16="http://schemas.microsoft.com/office/drawing/2014/main" id="{EC84BCC1-19CF-B943-832F-E67188616C74}"/>
              </a:ext>
            </a:extLst>
          </p:cNvPr>
          <p:cNvSpPr>
            <a:spLocks noGrp="1"/>
          </p:cNvSpPr>
          <p:nvPr>
            <p:ph type="sldNum" sz="quarter" idx="11"/>
          </p:nvPr>
        </p:nvSpPr>
        <p:spPr>
          <a:xfrm>
            <a:off x="75753" y="6413762"/>
            <a:ext cx="541193" cy="365125"/>
          </a:xfrm>
          <a:prstGeom prst="rect">
            <a:avLst/>
          </a:prstGeom>
        </p:spPr>
        <p:txBody>
          <a:bodyPr/>
          <a:lstStyle/>
          <a:p>
            <a:fld id="{49E33F55-098C-402B-AE19-E18333B030F3}" type="slidenum">
              <a:rPr lang="en-IE" smtClean="0"/>
              <a:t>‹#›</a:t>
            </a:fld>
            <a:endParaRPr lang="en-IE"/>
          </a:p>
        </p:txBody>
      </p:sp>
      <p:sp>
        <p:nvSpPr>
          <p:cNvPr id="10" name="Footer Placeholder 4">
            <a:extLst>
              <a:ext uri="{FF2B5EF4-FFF2-40B4-BE49-F238E27FC236}">
                <a16:creationId xmlns:a16="http://schemas.microsoft.com/office/drawing/2014/main" id="{4985913B-9067-5E4F-BEB8-B40B0526CDDE}"/>
              </a:ext>
            </a:extLst>
          </p:cNvPr>
          <p:cNvSpPr>
            <a:spLocks noGrp="1"/>
          </p:cNvSpPr>
          <p:nvPr>
            <p:ph type="ftr" sz="quarter" idx="17"/>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51736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MCHP-logo.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86193" y="6396138"/>
            <a:ext cx="1447504" cy="364442"/>
          </a:xfrm>
          <a:prstGeom prst="rect">
            <a:avLst/>
          </a:prstGeom>
        </p:spPr>
      </p:pic>
      <p:sp>
        <p:nvSpPr>
          <p:cNvPr id="2" name="Title Placeholder 1"/>
          <p:cNvSpPr>
            <a:spLocks noGrp="1"/>
          </p:cNvSpPr>
          <p:nvPr>
            <p:ph type="title"/>
          </p:nvPr>
        </p:nvSpPr>
        <p:spPr>
          <a:xfrm>
            <a:off x="355602" y="96297"/>
            <a:ext cx="11403631" cy="942795"/>
          </a:xfrm>
          <a:prstGeom prst="rect">
            <a:avLst/>
          </a:prstGeom>
        </p:spPr>
        <p:txBody>
          <a:bodyPr vert="horz" lIns="121888" tIns="60944" rIns="121888" bIns="60944" rtlCol="0" anchor="t" anchorCtr="0">
            <a:noAutofit/>
          </a:bodyPr>
          <a:lstStyle/>
          <a:p>
            <a:r>
              <a:rPr lang="en-US" dirty="0"/>
              <a:t>Click to edit Master title</a:t>
            </a:r>
          </a:p>
        </p:txBody>
      </p:sp>
      <p:sp>
        <p:nvSpPr>
          <p:cNvPr id="3" name="Text Placeholder 2"/>
          <p:cNvSpPr>
            <a:spLocks noGrp="1"/>
          </p:cNvSpPr>
          <p:nvPr>
            <p:ph type="body" idx="1"/>
          </p:nvPr>
        </p:nvSpPr>
        <p:spPr>
          <a:xfrm>
            <a:off x="355602" y="1039092"/>
            <a:ext cx="11403631" cy="5412311"/>
          </a:xfrm>
          <a:prstGeom prst="rect">
            <a:avLst/>
          </a:prstGeom>
        </p:spPr>
        <p:txBody>
          <a:bodyPr vert="horz" lIns="121888" tIns="60944" rIns="121888" bIns="6094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75753" y="6490881"/>
            <a:ext cx="541193" cy="365125"/>
          </a:xfrm>
          <a:prstGeom prst="rect">
            <a:avLst/>
          </a:prstGeom>
        </p:spPr>
        <p:txBody>
          <a:bodyPr vert="horz" lIns="121888" tIns="60944" rIns="121888" bIns="60944" rtlCol="0" anchor="ctr"/>
          <a:lstStyle>
            <a:lvl1pPr algn="l">
              <a:defRPr sz="1300">
                <a:solidFill>
                  <a:schemeClr val="tx1">
                    <a:tint val="75000"/>
                  </a:schemeClr>
                </a:solidFill>
              </a:defRPr>
            </a:lvl1pPr>
          </a:lstStyle>
          <a:p>
            <a:fld id="{49E33F55-098C-402B-AE19-E18333B030F3}" type="slidenum">
              <a:rPr lang="en-IE" smtClean="0"/>
              <a:t>‹#›</a:t>
            </a:fld>
            <a:endParaRPr lang="en-IE"/>
          </a:p>
        </p:txBody>
      </p:sp>
      <p:sp>
        <p:nvSpPr>
          <p:cNvPr id="7" name="Footer Placeholder 4">
            <a:extLst>
              <a:ext uri="{FF2B5EF4-FFF2-40B4-BE49-F238E27FC236}">
                <a16:creationId xmlns:a16="http://schemas.microsoft.com/office/drawing/2014/main" id="{52589C74-EF87-2646-A562-5428C2FBE5F6}"/>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endParaRPr lang="en-IE"/>
          </a:p>
        </p:txBody>
      </p:sp>
    </p:spTree>
    <p:extLst>
      <p:ext uri="{BB962C8B-B14F-4D97-AF65-F5344CB8AC3E}">
        <p14:creationId xmlns:p14="http://schemas.microsoft.com/office/powerpoint/2010/main" val="1454681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p:titleStyle>
    <p:body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9">
          <p15:clr>
            <a:srgbClr val="F26B43"/>
          </p15:clr>
        </p15:guide>
        <p15:guide id="2" pos="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cid:image011.png@01D993D9.B712A8E0" TargetMode="External"/><Relationship Id="rId3" Type="http://schemas.openxmlformats.org/officeDocument/2006/relationships/image" Target="cid:image006.png@01D993D9.4AD48BD0" TargetMode="External"/><Relationship Id="rId7" Type="http://schemas.openxmlformats.org/officeDocument/2006/relationships/image" Target="cid:image013.png@01D993DA.6FFFA9C0" TargetMode="External"/><Relationship Id="rId12"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cid:image012.png@01D993DA.064BBA00" TargetMode="External"/><Relationship Id="rId5" Type="http://schemas.openxmlformats.org/officeDocument/2006/relationships/image" Target="cid:image007.png@01D993D9.4AD48BD0"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cid:image014.png@01D993DA.6FFFA9C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microchip.com/en-us/product/LAN8670" TargetMode="External"/><Relationship Id="rId5" Type="http://schemas.openxmlformats.org/officeDocument/2006/relationships/hyperlink" Target="https://ww1.microchip.com/downloads/aemDocuments/documents/AIS/ProductDocuments/SupportingCollateral/LAN867X-MH3-Example-Application-Note-00004131.pdf"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microchip.com/en-us/tools-resources/develop"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hyperlink" Target="https://www.microchip.com/en-us/tools-resources/archives/mplab-ecosyste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6963-5C6D-1320-6574-BAA18E7B8019}"/>
              </a:ext>
            </a:extLst>
          </p:cNvPr>
          <p:cNvSpPr>
            <a:spLocks noGrp="1"/>
          </p:cNvSpPr>
          <p:nvPr>
            <p:ph type="ctrTitle"/>
          </p:nvPr>
        </p:nvSpPr>
        <p:spPr/>
        <p:txBody>
          <a:bodyPr/>
          <a:lstStyle/>
          <a:p>
            <a:r>
              <a:rPr lang="en-IE" sz="5300" dirty="0"/>
              <a:t>10Base-T1S PHY Hands-On Training</a:t>
            </a:r>
          </a:p>
        </p:txBody>
      </p:sp>
      <p:sp>
        <p:nvSpPr>
          <p:cNvPr id="3" name="Subtitle 2">
            <a:extLst>
              <a:ext uri="{FF2B5EF4-FFF2-40B4-BE49-F238E27FC236}">
                <a16:creationId xmlns:a16="http://schemas.microsoft.com/office/drawing/2014/main" id="{47B54505-F086-F76A-DE94-50A4A00B0558}"/>
              </a:ext>
            </a:extLst>
          </p:cNvPr>
          <p:cNvSpPr>
            <a:spLocks noGrp="1"/>
          </p:cNvSpPr>
          <p:nvPr>
            <p:ph type="subTitle" idx="1"/>
          </p:nvPr>
        </p:nvSpPr>
        <p:spPr/>
        <p:txBody>
          <a:bodyPr>
            <a:normAutofit/>
          </a:bodyPr>
          <a:lstStyle/>
          <a:p>
            <a:r>
              <a:rPr lang="en-IE" sz="2700" b="0" dirty="0">
                <a:solidFill>
                  <a:srgbClr val="1D9CE4"/>
                </a:solidFill>
              </a:rPr>
              <a:t>Lab Manual</a:t>
            </a:r>
          </a:p>
          <a:p>
            <a:endParaRPr lang="en-IE" sz="2000" b="0" dirty="0">
              <a:solidFill>
                <a:srgbClr val="1D9CE4"/>
              </a:solidFill>
            </a:endParaRPr>
          </a:p>
          <a:p>
            <a:endParaRPr lang="en-IE" sz="2000" b="0" dirty="0">
              <a:solidFill>
                <a:srgbClr val="1D9CE4"/>
              </a:solidFill>
            </a:endParaRPr>
          </a:p>
        </p:txBody>
      </p:sp>
    </p:spTree>
    <p:extLst>
      <p:ext uri="{BB962C8B-B14F-4D97-AF65-F5344CB8AC3E}">
        <p14:creationId xmlns:p14="http://schemas.microsoft.com/office/powerpoint/2010/main" val="428353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50CB3E-CB3E-1621-EFBD-BAE33DD66C97}"/>
              </a:ext>
            </a:extLst>
          </p:cNvPr>
          <p:cNvPicPr>
            <a:picLocks noChangeAspect="1"/>
          </p:cNvPicPr>
          <p:nvPr/>
        </p:nvPicPr>
        <p:blipFill>
          <a:blip r:embed="rId2"/>
          <a:stretch>
            <a:fillRect/>
          </a:stretch>
        </p:blipFill>
        <p:spPr>
          <a:xfrm>
            <a:off x="5209903" y="1515762"/>
            <a:ext cx="6246043" cy="2718866"/>
          </a:xfrm>
          <a:prstGeom prst="rect">
            <a:avLst/>
          </a:prstGeom>
        </p:spPr>
      </p:pic>
      <p:sp>
        <p:nvSpPr>
          <p:cNvPr id="4" name="Rectangle: Rounded Corners 3">
            <a:extLst>
              <a:ext uri="{FF2B5EF4-FFF2-40B4-BE49-F238E27FC236}">
                <a16:creationId xmlns:a16="http://schemas.microsoft.com/office/drawing/2014/main" id="{BD1B0B96-0B40-18C1-FEC2-0B5FE375E099}"/>
              </a:ext>
            </a:extLst>
          </p:cNvPr>
          <p:cNvSpPr/>
          <p:nvPr/>
        </p:nvSpPr>
        <p:spPr>
          <a:xfrm>
            <a:off x="6647935" y="1964723"/>
            <a:ext cx="4808011" cy="10484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C846880A-E864-827C-20E2-0F1EF411111A}"/>
              </a:ext>
            </a:extLst>
          </p:cNvPr>
          <p:cNvSpPr txBox="1"/>
          <p:nvPr/>
        </p:nvSpPr>
        <p:spPr>
          <a:xfrm>
            <a:off x="537882" y="1515762"/>
            <a:ext cx="3630465" cy="2554545"/>
          </a:xfrm>
          <a:prstGeom prst="rect">
            <a:avLst/>
          </a:prstGeom>
          <a:noFill/>
        </p:spPr>
        <p:txBody>
          <a:bodyPr wrap="square" rtlCol="0">
            <a:spAutoFit/>
          </a:bodyPr>
          <a:lstStyle/>
          <a:p>
            <a:r>
              <a:rPr lang="en-IE" sz="2000" dirty="0"/>
              <a:t>Choose a </a:t>
            </a:r>
            <a:r>
              <a:rPr lang="en-IE" sz="2000" b="1" dirty="0"/>
              <a:t>Configuration Name </a:t>
            </a:r>
            <a:r>
              <a:rPr lang="en-IE" sz="2000" dirty="0"/>
              <a:t>(or leave it as </a:t>
            </a:r>
            <a:r>
              <a:rPr lang="en-IE" sz="2000" b="1" dirty="0"/>
              <a:t>default</a:t>
            </a:r>
            <a:r>
              <a:rPr lang="en-IE" sz="2000" dirty="0"/>
              <a:t>) and select the </a:t>
            </a:r>
            <a:r>
              <a:rPr lang="en-IE" sz="2000" b="1" dirty="0"/>
              <a:t>Device Family</a:t>
            </a:r>
            <a:r>
              <a:rPr lang="en-IE" sz="2000" dirty="0"/>
              <a:t> as ATSAM, and </a:t>
            </a:r>
            <a:r>
              <a:rPr lang="en-IE" sz="2000" b="1" dirty="0"/>
              <a:t>Target Device </a:t>
            </a:r>
            <a:r>
              <a:rPr lang="en-IE" sz="2000" dirty="0"/>
              <a:t>as ATSAME54P20A. (Tip: </a:t>
            </a:r>
            <a:r>
              <a:rPr lang="en-US" sz="2000" dirty="0"/>
              <a:t>copy/paste ATSAME54P20A </a:t>
            </a:r>
            <a:r>
              <a:rPr lang="en-IE" sz="2000" dirty="0"/>
              <a:t> into the Device Filter and this will find the device quickly) Click </a:t>
            </a:r>
            <a:r>
              <a:rPr lang="en-IE" sz="2000" b="1" dirty="0"/>
              <a:t>Finish.</a:t>
            </a:r>
          </a:p>
        </p:txBody>
      </p:sp>
      <p:sp>
        <p:nvSpPr>
          <p:cNvPr id="9" name="Title 1">
            <a:extLst>
              <a:ext uri="{FF2B5EF4-FFF2-40B4-BE49-F238E27FC236}">
                <a16:creationId xmlns:a16="http://schemas.microsoft.com/office/drawing/2014/main" id="{E757EDF8-54A1-7935-195B-8921B503AD5A}"/>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6</a:t>
            </a:r>
          </a:p>
        </p:txBody>
      </p:sp>
    </p:spTree>
    <p:extLst>
      <p:ext uri="{BB962C8B-B14F-4D97-AF65-F5344CB8AC3E}">
        <p14:creationId xmlns:p14="http://schemas.microsoft.com/office/powerpoint/2010/main" val="4083701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F5F0C6-48D8-ABD1-8751-85B354B4DFD0}"/>
              </a:ext>
            </a:extLst>
          </p:cNvPr>
          <p:cNvPicPr>
            <a:picLocks noChangeAspect="1"/>
          </p:cNvPicPr>
          <p:nvPr/>
        </p:nvPicPr>
        <p:blipFill>
          <a:blip r:embed="rId2"/>
          <a:stretch>
            <a:fillRect/>
          </a:stretch>
        </p:blipFill>
        <p:spPr>
          <a:xfrm>
            <a:off x="2714540" y="1008755"/>
            <a:ext cx="9044693" cy="4840490"/>
          </a:xfrm>
          <a:prstGeom prst="rect">
            <a:avLst/>
          </a:prstGeom>
        </p:spPr>
      </p:pic>
      <p:sp>
        <p:nvSpPr>
          <p:cNvPr id="2" name="Title 1">
            <a:extLst>
              <a:ext uri="{FF2B5EF4-FFF2-40B4-BE49-F238E27FC236}">
                <a16:creationId xmlns:a16="http://schemas.microsoft.com/office/drawing/2014/main" id="{CA523260-4DFD-BD2A-9D36-0AA646DBD51C}"/>
              </a:ext>
            </a:extLst>
          </p:cNvPr>
          <p:cNvSpPr>
            <a:spLocks noGrp="1"/>
          </p:cNvSpPr>
          <p:nvPr>
            <p:ph type="title"/>
          </p:nvPr>
        </p:nvSpPr>
        <p:spPr/>
        <p:txBody>
          <a:bodyPr/>
          <a:lstStyle/>
          <a:p>
            <a:r>
              <a:rPr lang="en-IE" dirty="0"/>
              <a:t>Download the Essential Libraries</a:t>
            </a:r>
            <a:endParaRPr lang="en-US" dirty="0"/>
          </a:p>
        </p:txBody>
      </p:sp>
      <p:sp>
        <p:nvSpPr>
          <p:cNvPr id="10" name="Rectangle: Rounded Corners 9">
            <a:extLst>
              <a:ext uri="{FF2B5EF4-FFF2-40B4-BE49-F238E27FC236}">
                <a16:creationId xmlns:a16="http://schemas.microsoft.com/office/drawing/2014/main" id="{63B5C0E1-99D7-C8A6-CEA6-E430AB80823B}"/>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 name="Straight Arrow Connector 10">
            <a:extLst>
              <a:ext uri="{FF2B5EF4-FFF2-40B4-BE49-F238E27FC236}">
                <a16:creationId xmlns:a16="http://schemas.microsoft.com/office/drawing/2014/main" id="{D54974B6-BFB5-4A6D-94EC-04A65FB1CF15}"/>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8" name="Picture 17">
            <a:extLst>
              <a:ext uri="{FF2B5EF4-FFF2-40B4-BE49-F238E27FC236}">
                <a16:creationId xmlns:a16="http://schemas.microsoft.com/office/drawing/2014/main" id="{F1985270-0BDF-544D-F9B0-7C042BB762D8}"/>
              </a:ext>
            </a:extLst>
          </p:cNvPr>
          <p:cNvPicPr>
            <a:picLocks noChangeAspect="1"/>
          </p:cNvPicPr>
          <p:nvPr/>
        </p:nvPicPr>
        <p:blipFill>
          <a:blip r:embed="rId3"/>
          <a:stretch>
            <a:fillRect/>
          </a:stretch>
        </p:blipFill>
        <p:spPr>
          <a:xfrm>
            <a:off x="10994649" y="4502557"/>
            <a:ext cx="699840" cy="317844"/>
          </a:xfrm>
          <a:prstGeom prst="rect">
            <a:avLst/>
          </a:prstGeom>
        </p:spPr>
      </p:pic>
      <p:sp>
        <p:nvSpPr>
          <p:cNvPr id="21" name="TextBox 20">
            <a:extLst>
              <a:ext uri="{FF2B5EF4-FFF2-40B4-BE49-F238E27FC236}">
                <a16:creationId xmlns:a16="http://schemas.microsoft.com/office/drawing/2014/main" id="{9D21FA3A-79F3-E827-4F30-3E9D8FB30029}"/>
              </a:ext>
            </a:extLst>
          </p:cNvPr>
          <p:cNvSpPr txBox="1"/>
          <p:nvPr/>
        </p:nvSpPr>
        <p:spPr>
          <a:xfrm>
            <a:off x="355602" y="1008755"/>
            <a:ext cx="2063078" cy="3785652"/>
          </a:xfrm>
          <a:prstGeom prst="rect">
            <a:avLst/>
          </a:prstGeom>
          <a:noFill/>
        </p:spPr>
        <p:txBody>
          <a:bodyPr wrap="square" rtlCol="0">
            <a:spAutoFit/>
          </a:bodyPr>
          <a:lstStyle/>
          <a:p>
            <a:r>
              <a:rPr lang="en-IE" sz="2000" dirty="0"/>
              <a:t>If you have not downloaded the libraries before now, you will see a window like this, and you can click </a:t>
            </a:r>
            <a:r>
              <a:rPr lang="en-IE" sz="2000" b="1" dirty="0"/>
              <a:t>Finish</a:t>
            </a:r>
            <a:r>
              <a:rPr lang="en-IE" sz="2000" dirty="0"/>
              <a:t> to download the essential libraries for the device you have selected to use.</a:t>
            </a:r>
            <a:endParaRPr lang="en-IE" sz="2000" b="1" dirty="0"/>
          </a:p>
        </p:txBody>
      </p:sp>
    </p:spTree>
    <p:extLst>
      <p:ext uri="{BB962C8B-B14F-4D97-AF65-F5344CB8AC3E}">
        <p14:creationId xmlns:p14="http://schemas.microsoft.com/office/powerpoint/2010/main" val="1213497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3239-4505-902F-51D0-E361EAB3BCCF}"/>
              </a:ext>
            </a:extLst>
          </p:cNvPr>
          <p:cNvSpPr>
            <a:spLocks noGrp="1"/>
          </p:cNvSpPr>
          <p:nvPr>
            <p:ph type="title"/>
          </p:nvPr>
        </p:nvSpPr>
        <p:spPr/>
        <p:txBody>
          <a:bodyPr/>
          <a:lstStyle/>
          <a:p>
            <a:r>
              <a:rPr lang="en-IE" dirty="0"/>
              <a:t>Approve the Harmony Framework Path</a:t>
            </a:r>
            <a:endParaRPr lang="en-US" dirty="0"/>
          </a:p>
        </p:txBody>
      </p:sp>
      <p:pic>
        <p:nvPicPr>
          <p:cNvPr id="5" name="Content Placeholder 4">
            <a:extLst>
              <a:ext uri="{FF2B5EF4-FFF2-40B4-BE49-F238E27FC236}">
                <a16:creationId xmlns:a16="http://schemas.microsoft.com/office/drawing/2014/main" id="{E46C3CF4-C6F1-5294-74B3-BA7BFF248E6D}"/>
              </a:ext>
            </a:extLst>
          </p:cNvPr>
          <p:cNvPicPr>
            <a:picLocks noGrp="1" noChangeAspect="1"/>
          </p:cNvPicPr>
          <p:nvPr>
            <p:ph sz="quarter" idx="13"/>
          </p:nvPr>
        </p:nvPicPr>
        <p:blipFill>
          <a:blip r:embed="rId2"/>
          <a:stretch>
            <a:fillRect/>
          </a:stretch>
        </p:blipFill>
        <p:spPr>
          <a:xfrm>
            <a:off x="1083386" y="922338"/>
            <a:ext cx="9947440" cy="5386387"/>
          </a:xfrm>
        </p:spPr>
      </p:pic>
      <p:sp>
        <p:nvSpPr>
          <p:cNvPr id="6" name="Rectangle: Rounded Corners 5">
            <a:extLst>
              <a:ext uri="{FF2B5EF4-FFF2-40B4-BE49-F238E27FC236}">
                <a16:creationId xmlns:a16="http://schemas.microsoft.com/office/drawing/2014/main" id="{D448BF3D-88F8-B366-2315-A9F8632EF495}"/>
              </a:ext>
            </a:extLst>
          </p:cNvPr>
          <p:cNvSpPr/>
          <p:nvPr/>
        </p:nvSpPr>
        <p:spPr>
          <a:xfrm>
            <a:off x="8020597" y="5075920"/>
            <a:ext cx="818603" cy="3247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51736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9C9C9-139A-C6A0-5F14-757179D5EBE3}"/>
              </a:ext>
            </a:extLst>
          </p:cNvPr>
          <p:cNvSpPr>
            <a:spLocks noGrp="1"/>
          </p:cNvSpPr>
          <p:nvPr>
            <p:ph type="title"/>
          </p:nvPr>
        </p:nvSpPr>
        <p:spPr/>
        <p:txBody>
          <a:bodyPr/>
          <a:lstStyle/>
          <a:p>
            <a:r>
              <a:rPr lang="en-IE" dirty="0"/>
              <a:t>Open the Content Manager</a:t>
            </a:r>
            <a:endParaRPr lang="en-US" dirty="0"/>
          </a:p>
        </p:txBody>
      </p:sp>
      <p:pic>
        <p:nvPicPr>
          <p:cNvPr id="5" name="Content Placeholder 4">
            <a:extLst>
              <a:ext uri="{FF2B5EF4-FFF2-40B4-BE49-F238E27FC236}">
                <a16:creationId xmlns:a16="http://schemas.microsoft.com/office/drawing/2014/main" id="{1C16C690-E776-B811-60A0-90277EC998F1}"/>
              </a:ext>
            </a:extLst>
          </p:cNvPr>
          <p:cNvPicPr>
            <a:picLocks noGrp="1" noChangeAspect="1"/>
          </p:cNvPicPr>
          <p:nvPr>
            <p:ph sz="quarter" idx="13"/>
          </p:nvPr>
        </p:nvPicPr>
        <p:blipFill>
          <a:blip r:embed="rId2"/>
          <a:stretch>
            <a:fillRect/>
          </a:stretch>
        </p:blipFill>
        <p:spPr>
          <a:xfrm>
            <a:off x="1019837" y="922338"/>
            <a:ext cx="10074538" cy="5386387"/>
          </a:xfrm>
        </p:spPr>
      </p:pic>
      <p:sp>
        <p:nvSpPr>
          <p:cNvPr id="6" name="Rectangle: Rounded Corners 5">
            <a:extLst>
              <a:ext uri="{FF2B5EF4-FFF2-40B4-BE49-F238E27FC236}">
                <a16:creationId xmlns:a16="http://schemas.microsoft.com/office/drawing/2014/main" id="{D3C36E98-7074-EACC-70F1-611A0FB2FEAA}"/>
              </a:ext>
            </a:extLst>
          </p:cNvPr>
          <p:cNvSpPr/>
          <p:nvPr/>
        </p:nvSpPr>
        <p:spPr>
          <a:xfrm>
            <a:off x="2724697" y="2066020"/>
            <a:ext cx="1256753" cy="32475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0718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5393-FB03-2023-8B96-757A39EB3570}"/>
              </a:ext>
            </a:extLst>
          </p:cNvPr>
          <p:cNvSpPr>
            <a:spLocks noGrp="1"/>
          </p:cNvSpPr>
          <p:nvPr>
            <p:ph type="title"/>
          </p:nvPr>
        </p:nvSpPr>
        <p:spPr/>
        <p:txBody>
          <a:bodyPr/>
          <a:lstStyle/>
          <a:p>
            <a:r>
              <a:rPr lang="en-IE" sz="4000" dirty="0"/>
              <a:t>Select the Latest Versions of the Required Libraries</a:t>
            </a:r>
            <a:endParaRPr lang="en-US" sz="4000" dirty="0"/>
          </a:p>
        </p:txBody>
      </p:sp>
      <p:pic>
        <p:nvPicPr>
          <p:cNvPr id="5" name="Content Placeholder 4">
            <a:extLst>
              <a:ext uri="{FF2B5EF4-FFF2-40B4-BE49-F238E27FC236}">
                <a16:creationId xmlns:a16="http://schemas.microsoft.com/office/drawing/2014/main" id="{7E007B5F-94D8-0358-E36E-78EA680D2D96}"/>
              </a:ext>
            </a:extLst>
          </p:cNvPr>
          <p:cNvPicPr>
            <a:picLocks noGrp="1" noChangeAspect="1"/>
          </p:cNvPicPr>
          <p:nvPr>
            <p:ph sz="quarter" idx="13"/>
          </p:nvPr>
        </p:nvPicPr>
        <p:blipFill>
          <a:blip r:embed="rId2"/>
          <a:stretch>
            <a:fillRect/>
          </a:stretch>
        </p:blipFill>
        <p:spPr>
          <a:xfrm>
            <a:off x="2943224" y="1237597"/>
            <a:ext cx="5399095" cy="2774737"/>
          </a:xfrm>
        </p:spPr>
      </p:pic>
      <p:sp>
        <p:nvSpPr>
          <p:cNvPr id="8" name="Rectangle: Rounded Corners 7">
            <a:extLst>
              <a:ext uri="{FF2B5EF4-FFF2-40B4-BE49-F238E27FC236}">
                <a16:creationId xmlns:a16="http://schemas.microsoft.com/office/drawing/2014/main" id="{E87A9851-2726-6DAB-3CAE-FB0BC5B252A2}"/>
              </a:ext>
            </a:extLst>
          </p:cNvPr>
          <p:cNvSpPr/>
          <p:nvPr/>
        </p:nvSpPr>
        <p:spPr>
          <a:xfrm>
            <a:off x="2838448" y="3376228"/>
            <a:ext cx="1579399" cy="63610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4526B95B-2E63-ECEA-3E17-5FB816E3EB15}"/>
              </a:ext>
            </a:extLst>
          </p:cNvPr>
          <p:cNvSpPr txBox="1"/>
          <p:nvPr/>
        </p:nvSpPr>
        <p:spPr>
          <a:xfrm>
            <a:off x="537882" y="1515762"/>
            <a:ext cx="1967193" cy="5078313"/>
          </a:xfrm>
          <a:prstGeom prst="rect">
            <a:avLst/>
          </a:prstGeom>
          <a:noFill/>
        </p:spPr>
        <p:txBody>
          <a:bodyPr wrap="square" rtlCol="0">
            <a:spAutoFit/>
          </a:bodyPr>
          <a:lstStyle/>
          <a:p>
            <a:r>
              <a:rPr lang="en-IE" sz="1800" dirty="0"/>
              <a:t>Select the latest versions for </a:t>
            </a:r>
            <a:r>
              <a:rPr lang="en-IE" sz="1800" b="1" dirty="0"/>
              <a:t>net</a:t>
            </a:r>
            <a:r>
              <a:rPr lang="en-IE" sz="1800" dirty="0"/>
              <a:t> and </a:t>
            </a:r>
            <a:r>
              <a:rPr lang="en-IE" sz="1800" b="1" dirty="0"/>
              <a:t>net_10base_t1s </a:t>
            </a:r>
            <a:r>
              <a:rPr lang="en-IE" sz="1800" dirty="0"/>
              <a:t>libraries.</a:t>
            </a:r>
          </a:p>
          <a:p>
            <a:endParaRPr lang="en-IE" sz="1800" dirty="0"/>
          </a:p>
          <a:p>
            <a:r>
              <a:rPr lang="en-IE" sz="1800" dirty="0"/>
              <a:t>Then you can see the libraries that these depend on – so these will be automatically included.</a:t>
            </a:r>
          </a:p>
          <a:p>
            <a:endParaRPr lang="en-IE" sz="1800" dirty="0"/>
          </a:p>
          <a:p>
            <a:r>
              <a:rPr lang="en-IE" sz="1800" dirty="0"/>
              <a:t>Select Apply to start the download for the libraries, this could take 30-60 minutes</a:t>
            </a:r>
          </a:p>
        </p:txBody>
      </p:sp>
      <p:sp>
        <p:nvSpPr>
          <p:cNvPr id="10" name="Rectangle: Rounded Corners 9">
            <a:extLst>
              <a:ext uri="{FF2B5EF4-FFF2-40B4-BE49-F238E27FC236}">
                <a16:creationId xmlns:a16="http://schemas.microsoft.com/office/drawing/2014/main" id="{4C0CBC54-F191-E9B2-FCB4-FF811A0FDA07}"/>
              </a:ext>
            </a:extLst>
          </p:cNvPr>
          <p:cNvSpPr/>
          <p:nvPr/>
        </p:nvSpPr>
        <p:spPr>
          <a:xfrm>
            <a:off x="7096123" y="1414078"/>
            <a:ext cx="352427" cy="436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Rounded Corners 13">
            <a:extLst>
              <a:ext uri="{FF2B5EF4-FFF2-40B4-BE49-F238E27FC236}">
                <a16:creationId xmlns:a16="http://schemas.microsoft.com/office/drawing/2014/main" id="{4E00F878-3430-7566-9FB5-C7922A13ED78}"/>
              </a:ext>
            </a:extLst>
          </p:cNvPr>
          <p:cNvSpPr/>
          <p:nvPr/>
        </p:nvSpPr>
        <p:spPr>
          <a:xfrm>
            <a:off x="10744199" y="2451481"/>
            <a:ext cx="552452" cy="3469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7" name="Group 16">
            <a:extLst>
              <a:ext uri="{FF2B5EF4-FFF2-40B4-BE49-F238E27FC236}">
                <a16:creationId xmlns:a16="http://schemas.microsoft.com/office/drawing/2014/main" id="{241F4942-986E-6303-E4BD-CBFE6C5B9250}"/>
              </a:ext>
            </a:extLst>
          </p:cNvPr>
          <p:cNvGrpSpPr/>
          <p:nvPr/>
        </p:nvGrpSpPr>
        <p:grpSpPr>
          <a:xfrm>
            <a:off x="7969996" y="1574665"/>
            <a:ext cx="3634272" cy="4765458"/>
            <a:chOff x="7969996" y="1953356"/>
            <a:chExt cx="3634272" cy="4765458"/>
          </a:xfrm>
        </p:grpSpPr>
        <p:pic>
          <p:nvPicPr>
            <p:cNvPr id="13" name="Picture 12">
              <a:extLst>
                <a:ext uri="{FF2B5EF4-FFF2-40B4-BE49-F238E27FC236}">
                  <a16:creationId xmlns:a16="http://schemas.microsoft.com/office/drawing/2014/main" id="{ADC0BE14-EB36-2AA3-3F05-21BABD0EB369}"/>
                </a:ext>
              </a:extLst>
            </p:cNvPr>
            <p:cNvPicPr>
              <a:picLocks noChangeAspect="1"/>
            </p:cNvPicPr>
            <p:nvPr/>
          </p:nvPicPr>
          <p:blipFill>
            <a:blip r:embed="rId3"/>
            <a:stretch>
              <a:fillRect/>
            </a:stretch>
          </p:blipFill>
          <p:spPr>
            <a:xfrm>
              <a:off x="7969996" y="1953356"/>
              <a:ext cx="3634272" cy="2951288"/>
            </a:xfrm>
            <a:prstGeom prst="rect">
              <a:avLst/>
            </a:prstGeom>
            <a:ln w="38100">
              <a:noFill/>
            </a:ln>
          </p:spPr>
        </p:pic>
        <p:pic>
          <p:nvPicPr>
            <p:cNvPr id="16" name="Picture 15">
              <a:extLst>
                <a:ext uri="{FF2B5EF4-FFF2-40B4-BE49-F238E27FC236}">
                  <a16:creationId xmlns:a16="http://schemas.microsoft.com/office/drawing/2014/main" id="{AD46DFFF-8D5B-936D-59D8-BC2C51EB95FE}"/>
                </a:ext>
              </a:extLst>
            </p:cNvPr>
            <p:cNvPicPr>
              <a:picLocks noChangeAspect="1"/>
            </p:cNvPicPr>
            <p:nvPr/>
          </p:nvPicPr>
          <p:blipFill>
            <a:blip r:embed="rId4"/>
            <a:stretch>
              <a:fillRect/>
            </a:stretch>
          </p:blipFill>
          <p:spPr>
            <a:xfrm>
              <a:off x="8046643" y="4562476"/>
              <a:ext cx="3378595" cy="2156338"/>
            </a:xfrm>
            <a:prstGeom prst="rect">
              <a:avLst/>
            </a:prstGeom>
          </p:spPr>
        </p:pic>
      </p:grpSp>
      <p:cxnSp>
        <p:nvCxnSpPr>
          <p:cNvPr id="18" name="Straight Arrow Connector 17">
            <a:extLst>
              <a:ext uri="{FF2B5EF4-FFF2-40B4-BE49-F238E27FC236}">
                <a16:creationId xmlns:a16="http://schemas.microsoft.com/office/drawing/2014/main" id="{8D35B656-018B-9FE3-C212-89A4B62133BA}"/>
              </a:ext>
            </a:extLst>
          </p:cNvPr>
          <p:cNvCxnSpPr>
            <a:cxnSpLocks/>
          </p:cNvCxnSpPr>
          <p:nvPr/>
        </p:nvCxnSpPr>
        <p:spPr>
          <a:xfrm>
            <a:off x="7448550" y="1850159"/>
            <a:ext cx="521446" cy="17145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a:extLst>
              <a:ext uri="{FF2B5EF4-FFF2-40B4-BE49-F238E27FC236}">
                <a16:creationId xmlns:a16="http://schemas.microsoft.com/office/drawing/2014/main" id="{07DCBDA9-8407-82A5-2288-31B44EDB1BE1}"/>
              </a:ext>
            </a:extLst>
          </p:cNvPr>
          <p:cNvSpPr/>
          <p:nvPr/>
        </p:nvSpPr>
        <p:spPr>
          <a:xfrm>
            <a:off x="7969996" y="1490207"/>
            <a:ext cx="3520040" cy="4989102"/>
          </a:xfrm>
          <a:prstGeom prst="rect">
            <a:avLst/>
          </a:prstGeom>
          <a:noFill/>
          <a:ln w="38100">
            <a:solidFill>
              <a:srgbClr val="007AD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Rounded Corners 21">
            <a:extLst>
              <a:ext uri="{FF2B5EF4-FFF2-40B4-BE49-F238E27FC236}">
                <a16:creationId xmlns:a16="http://schemas.microsoft.com/office/drawing/2014/main" id="{9830FFB2-40C9-4C05-E819-02EE6BECD1FF}"/>
              </a:ext>
            </a:extLst>
          </p:cNvPr>
          <p:cNvSpPr/>
          <p:nvPr/>
        </p:nvSpPr>
        <p:spPr>
          <a:xfrm>
            <a:off x="10635538" y="1574665"/>
            <a:ext cx="661113" cy="446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1870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F21FA3-237C-50D3-4777-4A67B1A6343C}"/>
              </a:ext>
            </a:extLst>
          </p:cNvPr>
          <p:cNvSpPr txBox="1"/>
          <p:nvPr/>
        </p:nvSpPr>
        <p:spPr>
          <a:xfrm>
            <a:off x="266295" y="1034636"/>
            <a:ext cx="3052195" cy="5324535"/>
          </a:xfrm>
          <a:prstGeom prst="rect">
            <a:avLst/>
          </a:prstGeom>
          <a:noFill/>
        </p:spPr>
        <p:txBody>
          <a:bodyPr wrap="square" rtlCol="0">
            <a:spAutoFit/>
          </a:bodyPr>
          <a:lstStyle/>
          <a:p>
            <a:r>
              <a:rPr lang="en-IE" sz="2000" dirty="0"/>
              <a:t>Once the libraries have downloaded, the project should open in MCC automatically. If it doesn’t, then you can open MCC by clicking on the MCC button at the top of the MPLAB X window.</a:t>
            </a:r>
          </a:p>
          <a:p>
            <a:endParaRPr lang="en-IE" sz="2000" dirty="0"/>
          </a:p>
          <a:p>
            <a:r>
              <a:rPr lang="en-IE" sz="2000" dirty="0"/>
              <a:t>If the Harmony Framework path box appears, make sure that it has the same path that you specified originally for the project and for the Plugin Options in the earlier steps.</a:t>
            </a:r>
          </a:p>
          <a:p>
            <a:endParaRPr lang="en-IE" sz="2000" dirty="0"/>
          </a:p>
        </p:txBody>
      </p:sp>
      <p:sp>
        <p:nvSpPr>
          <p:cNvPr id="8" name="Title 1">
            <a:extLst>
              <a:ext uri="{FF2B5EF4-FFF2-40B4-BE49-F238E27FC236}">
                <a16:creationId xmlns:a16="http://schemas.microsoft.com/office/drawing/2014/main" id="{C45429F7-FB49-3C9F-0B9B-70A7F8EB372F}"/>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11</a:t>
            </a:r>
          </a:p>
        </p:txBody>
      </p:sp>
      <p:sp>
        <p:nvSpPr>
          <p:cNvPr id="10" name="Rectangle 9">
            <a:extLst>
              <a:ext uri="{FF2B5EF4-FFF2-40B4-BE49-F238E27FC236}">
                <a16:creationId xmlns:a16="http://schemas.microsoft.com/office/drawing/2014/main" id="{46D39C07-8E6C-B6EF-2888-BDF79D9F5745}"/>
              </a:ext>
            </a:extLst>
          </p:cNvPr>
          <p:cNvSpPr/>
          <p:nvPr/>
        </p:nvSpPr>
        <p:spPr>
          <a:xfrm>
            <a:off x="7001691" y="3429000"/>
            <a:ext cx="4206240" cy="10559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 name="Group 10">
            <a:extLst>
              <a:ext uri="{FF2B5EF4-FFF2-40B4-BE49-F238E27FC236}">
                <a16:creationId xmlns:a16="http://schemas.microsoft.com/office/drawing/2014/main" id="{661E2769-4E84-4957-3706-25C23F745F9C}"/>
              </a:ext>
            </a:extLst>
          </p:cNvPr>
          <p:cNvGrpSpPr/>
          <p:nvPr/>
        </p:nvGrpSpPr>
        <p:grpSpPr>
          <a:xfrm>
            <a:off x="8337188" y="1303431"/>
            <a:ext cx="250075" cy="228189"/>
            <a:chOff x="8913926" y="1189143"/>
            <a:chExt cx="250075" cy="228189"/>
          </a:xfrm>
        </p:grpSpPr>
        <p:pic>
          <p:nvPicPr>
            <p:cNvPr id="12" name="Picture 11">
              <a:extLst>
                <a:ext uri="{FF2B5EF4-FFF2-40B4-BE49-F238E27FC236}">
                  <a16:creationId xmlns:a16="http://schemas.microsoft.com/office/drawing/2014/main" id="{38EA1F10-B998-3F4E-E69C-384E40259B11}"/>
                </a:ext>
              </a:extLst>
            </p:cNvPr>
            <p:cNvPicPr>
              <a:picLocks noChangeAspect="1"/>
            </p:cNvPicPr>
            <p:nvPr/>
          </p:nvPicPr>
          <p:blipFill>
            <a:blip r:embed="rId2"/>
            <a:stretch>
              <a:fillRect/>
            </a:stretch>
          </p:blipFill>
          <p:spPr>
            <a:xfrm>
              <a:off x="8943265" y="1220589"/>
              <a:ext cx="191399" cy="165299"/>
            </a:xfrm>
            <a:prstGeom prst="rect">
              <a:avLst/>
            </a:prstGeom>
          </p:spPr>
        </p:pic>
        <p:sp>
          <p:nvSpPr>
            <p:cNvPr id="13" name="Rectangle: Rounded Corners 12">
              <a:extLst>
                <a:ext uri="{FF2B5EF4-FFF2-40B4-BE49-F238E27FC236}">
                  <a16:creationId xmlns:a16="http://schemas.microsoft.com/office/drawing/2014/main" id="{8BAB382D-BDD6-CF7C-308C-B4EFA4708CCA}"/>
                </a:ext>
              </a:extLst>
            </p:cNvPr>
            <p:cNvSpPr/>
            <p:nvPr/>
          </p:nvSpPr>
          <p:spPr>
            <a:xfrm>
              <a:off x="8913926" y="1189143"/>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9" name="Group 8">
            <a:extLst>
              <a:ext uri="{FF2B5EF4-FFF2-40B4-BE49-F238E27FC236}">
                <a16:creationId xmlns:a16="http://schemas.microsoft.com/office/drawing/2014/main" id="{B6FCD235-3DA1-7C95-1260-91B5A678D6DA}"/>
              </a:ext>
            </a:extLst>
          </p:cNvPr>
          <p:cNvGrpSpPr/>
          <p:nvPr/>
        </p:nvGrpSpPr>
        <p:grpSpPr>
          <a:xfrm>
            <a:off x="3767275" y="1034636"/>
            <a:ext cx="8000121" cy="4733109"/>
            <a:chOff x="3767275" y="1034636"/>
            <a:chExt cx="8000121" cy="4733109"/>
          </a:xfrm>
        </p:grpSpPr>
        <p:pic>
          <p:nvPicPr>
            <p:cNvPr id="6" name="Picture 5">
              <a:extLst>
                <a:ext uri="{FF2B5EF4-FFF2-40B4-BE49-F238E27FC236}">
                  <a16:creationId xmlns:a16="http://schemas.microsoft.com/office/drawing/2014/main" id="{B89257BB-90D5-413B-E6A3-CAD770B397AE}"/>
                </a:ext>
              </a:extLst>
            </p:cNvPr>
            <p:cNvPicPr>
              <a:picLocks noChangeAspect="1"/>
            </p:cNvPicPr>
            <p:nvPr/>
          </p:nvPicPr>
          <p:blipFill>
            <a:blip r:embed="rId3"/>
            <a:stretch>
              <a:fillRect/>
            </a:stretch>
          </p:blipFill>
          <p:spPr>
            <a:xfrm>
              <a:off x="3767275" y="1034636"/>
              <a:ext cx="8000121" cy="4733109"/>
            </a:xfrm>
            <a:prstGeom prst="rect">
              <a:avLst/>
            </a:prstGeom>
          </p:spPr>
        </p:pic>
        <p:pic>
          <p:nvPicPr>
            <p:cNvPr id="7" name="Picture 6">
              <a:extLst>
                <a:ext uri="{FF2B5EF4-FFF2-40B4-BE49-F238E27FC236}">
                  <a16:creationId xmlns:a16="http://schemas.microsoft.com/office/drawing/2014/main" id="{AC799266-AB9C-1395-42B9-81C5A38CD560}"/>
                </a:ext>
              </a:extLst>
            </p:cNvPr>
            <p:cNvPicPr>
              <a:picLocks noChangeAspect="1"/>
            </p:cNvPicPr>
            <p:nvPr/>
          </p:nvPicPr>
          <p:blipFill>
            <a:blip r:embed="rId4"/>
            <a:stretch>
              <a:fillRect/>
            </a:stretch>
          </p:blipFill>
          <p:spPr>
            <a:xfrm>
              <a:off x="7286255" y="3949930"/>
              <a:ext cx="1050933" cy="187295"/>
            </a:xfrm>
            <a:prstGeom prst="rect">
              <a:avLst/>
            </a:prstGeom>
          </p:spPr>
        </p:pic>
      </p:grpSp>
    </p:spTree>
    <p:extLst>
      <p:ext uri="{BB962C8B-B14F-4D97-AF65-F5344CB8AC3E}">
        <p14:creationId xmlns:p14="http://schemas.microsoft.com/office/powerpoint/2010/main" val="167899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065F06F-50E1-FA54-B566-E92C028AFF81}"/>
              </a:ext>
            </a:extLst>
          </p:cNvPr>
          <p:cNvGrpSpPr/>
          <p:nvPr/>
        </p:nvGrpSpPr>
        <p:grpSpPr>
          <a:xfrm>
            <a:off x="4491224" y="1807175"/>
            <a:ext cx="7396064" cy="3977748"/>
            <a:chOff x="4491224" y="1807175"/>
            <a:chExt cx="7396064" cy="3977748"/>
          </a:xfrm>
        </p:grpSpPr>
        <p:pic>
          <p:nvPicPr>
            <p:cNvPr id="3" name="Picture 2">
              <a:extLst>
                <a:ext uri="{FF2B5EF4-FFF2-40B4-BE49-F238E27FC236}">
                  <a16:creationId xmlns:a16="http://schemas.microsoft.com/office/drawing/2014/main" id="{41F5F3DC-6447-0C49-46D7-84CCDEE686A4}"/>
                </a:ext>
              </a:extLst>
            </p:cNvPr>
            <p:cNvPicPr>
              <a:picLocks noChangeAspect="1"/>
            </p:cNvPicPr>
            <p:nvPr/>
          </p:nvPicPr>
          <p:blipFill>
            <a:blip r:embed="rId2"/>
            <a:stretch>
              <a:fillRect/>
            </a:stretch>
          </p:blipFill>
          <p:spPr>
            <a:xfrm>
              <a:off x="4491224" y="1807175"/>
              <a:ext cx="7396064" cy="3977748"/>
            </a:xfrm>
            <a:prstGeom prst="rect">
              <a:avLst/>
            </a:prstGeom>
          </p:spPr>
        </p:pic>
        <p:pic>
          <p:nvPicPr>
            <p:cNvPr id="38" name="Picture 37">
              <a:extLst>
                <a:ext uri="{FF2B5EF4-FFF2-40B4-BE49-F238E27FC236}">
                  <a16:creationId xmlns:a16="http://schemas.microsoft.com/office/drawing/2014/main" id="{8D46691E-0F17-D443-A30B-C5D93DE321DB}"/>
                </a:ext>
              </a:extLst>
            </p:cNvPr>
            <p:cNvPicPr>
              <a:picLocks noChangeAspect="1"/>
            </p:cNvPicPr>
            <p:nvPr/>
          </p:nvPicPr>
          <p:blipFill>
            <a:blip r:embed="rId3"/>
            <a:stretch>
              <a:fillRect/>
            </a:stretch>
          </p:blipFill>
          <p:spPr>
            <a:xfrm>
              <a:off x="6579914" y="2211746"/>
              <a:ext cx="4561052" cy="2464066"/>
            </a:xfrm>
            <a:prstGeom prst="rect">
              <a:avLst/>
            </a:prstGeom>
          </p:spPr>
        </p:pic>
      </p:grpSp>
      <p:sp>
        <p:nvSpPr>
          <p:cNvPr id="4" name="TextBox 3">
            <a:extLst>
              <a:ext uri="{FF2B5EF4-FFF2-40B4-BE49-F238E27FC236}">
                <a16:creationId xmlns:a16="http://schemas.microsoft.com/office/drawing/2014/main" id="{6A005F34-77E9-64AE-C99E-6DE71F806098}"/>
              </a:ext>
            </a:extLst>
          </p:cNvPr>
          <p:cNvSpPr txBox="1"/>
          <p:nvPr/>
        </p:nvSpPr>
        <p:spPr>
          <a:xfrm>
            <a:off x="407349" y="1166383"/>
            <a:ext cx="3391762" cy="5355312"/>
          </a:xfrm>
          <a:prstGeom prst="rect">
            <a:avLst/>
          </a:prstGeom>
          <a:noFill/>
        </p:spPr>
        <p:txBody>
          <a:bodyPr wrap="square" rtlCol="0">
            <a:spAutoFit/>
          </a:bodyPr>
          <a:lstStyle/>
          <a:p>
            <a:r>
              <a:rPr lang="en-IE" sz="1800" dirty="0"/>
              <a:t>Open the Content Manager and view the packages that have been downloaded. </a:t>
            </a:r>
          </a:p>
          <a:p>
            <a:endParaRPr lang="en-IE" sz="1800" dirty="0"/>
          </a:p>
          <a:p>
            <a:r>
              <a:rPr lang="en-IE" sz="1800" u="sng" dirty="0"/>
              <a:t>Tips</a:t>
            </a:r>
            <a:r>
              <a:rPr lang="en-IE" sz="1800" dirty="0"/>
              <a:t>:</a:t>
            </a:r>
          </a:p>
          <a:p>
            <a:endParaRPr lang="en-IE" sz="1800" dirty="0"/>
          </a:p>
          <a:p>
            <a:pPr marL="342900" indent="-342900">
              <a:buFont typeface="Arial" panose="020B0604020202020204" pitchFamily="34" charset="0"/>
              <a:buChar char="•"/>
            </a:pPr>
            <a:r>
              <a:rPr lang="en-IE" sz="1800" dirty="0"/>
              <a:t>Select </a:t>
            </a:r>
            <a:r>
              <a:rPr lang="en-IE" sz="1800" b="1" dirty="0"/>
              <a:t>Local Content </a:t>
            </a:r>
            <a:r>
              <a:rPr lang="en-IE" sz="1800" dirty="0"/>
              <a:t>so that you view just the libraries that you have downloaded rather than everything that was available for download</a:t>
            </a:r>
          </a:p>
          <a:p>
            <a:pPr marL="342900" indent="-342900">
              <a:buFont typeface="Arial" panose="020B0604020202020204" pitchFamily="34" charset="0"/>
              <a:buChar char="•"/>
            </a:pPr>
            <a:endParaRPr lang="en-IE" sz="1800" dirty="0"/>
          </a:p>
          <a:p>
            <a:pPr marL="342900" indent="-342900">
              <a:buFont typeface="Arial" panose="020B0604020202020204" pitchFamily="34" charset="0"/>
              <a:buChar char="•"/>
            </a:pPr>
            <a:r>
              <a:rPr lang="en-IE" sz="1800" dirty="0"/>
              <a:t>Use the down arrows beside the package headings to view all of the packages and versions</a:t>
            </a:r>
          </a:p>
          <a:p>
            <a:pPr marL="342900" indent="-342900">
              <a:buFont typeface="Arial" panose="020B0604020202020204" pitchFamily="34" charset="0"/>
              <a:buChar char="•"/>
            </a:pPr>
            <a:endParaRPr lang="en-IE" sz="1800" dirty="0"/>
          </a:p>
          <a:p>
            <a:endParaRPr lang="en-IE" sz="1800" dirty="0"/>
          </a:p>
          <a:p>
            <a:endParaRPr lang="en-IE" sz="1800" dirty="0"/>
          </a:p>
        </p:txBody>
      </p:sp>
      <p:sp>
        <p:nvSpPr>
          <p:cNvPr id="15" name="Title 1">
            <a:extLst>
              <a:ext uri="{FF2B5EF4-FFF2-40B4-BE49-F238E27FC236}">
                <a16:creationId xmlns:a16="http://schemas.microsoft.com/office/drawing/2014/main" id="{06796084-EAC0-FA66-6A26-43E76A77C352}"/>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12</a:t>
            </a:r>
          </a:p>
        </p:txBody>
      </p:sp>
      <p:sp>
        <p:nvSpPr>
          <p:cNvPr id="8" name="Rectangle: Rounded Corners 7">
            <a:extLst>
              <a:ext uri="{FF2B5EF4-FFF2-40B4-BE49-F238E27FC236}">
                <a16:creationId xmlns:a16="http://schemas.microsoft.com/office/drawing/2014/main" id="{E07A8043-F4F0-2963-C75C-FF7D8738FE01}"/>
              </a:ext>
            </a:extLst>
          </p:cNvPr>
          <p:cNvSpPr/>
          <p:nvPr/>
        </p:nvSpPr>
        <p:spPr>
          <a:xfrm>
            <a:off x="5878286" y="2840353"/>
            <a:ext cx="679268" cy="22642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0" name="Straight Arrow Connector 9">
            <a:extLst>
              <a:ext uri="{FF2B5EF4-FFF2-40B4-BE49-F238E27FC236}">
                <a16:creationId xmlns:a16="http://schemas.microsoft.com/office/drawing/2014/main" id="{C486277F-6FC0-EFB3-9BE2-F12F11278A71}"/>
              </a:ext>
            </a:extLst>
          </p:cNvPr>
          <p:cNvCxnSpPr>
            <a:cxnSpLocks/>
          </p:cNvCxnSpPr>
          <p:nvPr/>
        </p:nvCxnSpPr>
        <p:spPr>
          <a:xfrm>
            <a:off x="6096234" y="3261384"/>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2CFF3BE0-7874-7484-774A-C7954E4871C5}"/>
              </a:ext>
            </a:extLst>
          </p:cNvPr>
          <p:cNvCxnSpPr>
            <a:cxnSpLocks/>
          </p:cNvCxnSpPr>
          <p:nvPr/>
        </p:nvCxnSpPr>
        <p:spPr>
          <a:xfrm>
            <a:off x="6118594" y="3510280"/>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984B4F0A-193D-F72C-543C-0B5185001518}"/>
              </a:ext>
            </a:extLst>
          </p:cNvPr>
          <p:cNvCxnSpPr>
            <a:cxnSpLocks/>
          </p:cNvCxnSpPr>
          <p:nvPr/>
        </p:nvCxnSpPr>
        <p:spPr>
          <a:xfrm>
            <a:off x="6096234" y="3761038"/>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Left Brace 21">
            <a:extLst>
              <a:ext uri="{FF2B5EF4-FFF2-40B4-BE49-F238E27FC236}">
                <a16:creationId xmlns:a16="http://schemas.microsoft.com/office/drawing/2014/main" id="{5BFED991-CF96-3DBA-EF31-D9308E17E059}"/>
              </a:ext>
            </a:extLst>
          </p:cNvPr>
          <p:cNvSpPr/>
          <p:nvPr/>
        </p:nvSpPr>
        <p:spPr>
          <a:xfrm>
            <a:off x="5703788" y="3165160"/>
            <a:ext cx="323306" cy="676573"/>
          </a:xfrm>
          <a:prstGeom prst="leftBrac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687D1EF-FE81-7D20-0462-C94F1F7A34B1}"/>
              </a:ext>
            </a:extLst>
          </p:cNvPr>
          <p:cNvCxnSpPr>
            <a:cxnSpLocks/>
          </p:cNvCxnSpPr>
          <p:nvPr/>
        </p:nvCxnSpPr>
        <p:spPr>
          <a:xfrm>
            <a:off x="3705225" y="1552575"/>
            <a:ext cx="2116455" cy="126837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TextBox 30">
            <a:extLst>
              <a:ext uri="{FF2B5EF4-FFF2-40B4-BE49-F238E27FC236}">
                <a16:creationId xmlns:a16="http://schemas.microsoft.com/office/drawing/2014/main" id="{05806B6E-AC94-C73D-5008-8EB19F645B3C}"/>
              </a:ext>
            </a:extLst>
          </p:cNvPr>
          <p:cNvSpPr txBox="1"/>
          <p:nvPr/>
        </p:nvSpPr>
        <p:spPr>
          <a:xfrm>
            <a:off x="6380953" y="976741"/>
            <a:ext cx="2564288" cy="584775"/>
          </a:xfrm>
          <a:prstGeom prst="rect">
            <a:avLst/>
          </a:prstGeom>
          <a:noFill/>
        </p:spPr>
        <p:txBody>
          <a:bodyPr wrap="square">
            <a:spAutoFit/>
          </a:bodyPr>
          <a:lstStyle/>
          <a:p>
            <a:r>
              <a:rPr lang="en-IE" sz="1600" dirty="0">
                <a:solidFill>
                  <a:schemeClr val="bg2"/>
                </a:solidFill>
              </a:rPr>
              <a:t>Click on the “x” to close this view.</a:t>
            </a:r>
          </a:p>
        </p:txBody>
      </p:sp>
      <p:cxnSp>
        <p:nvCxnSpPr>
          <p:cNvPr id="32" name="Straight Arrow Connector 31">
            <a:extLst>
              <a:ext uri="{FF2B5EF4-FFF2-40B4-BE49-F238E27FC236}">
                <a16:creationId xmlns:a16="http://schemas.microsoft.com/office/drawing/2014/main" id="{A8391EC6-ACF8-19B7-3541-3F0FC365304C}"/>
              </a:ext>
            </a:extLst>
          </p:cNvPr>
          <p:cNvCxnSpPr>
            <a:cxnSpLocks/>
          </p:cNvCxnSpPr>
          <p:nvPr/>
        </p:nvCxnSpPr>
        <p:spPr>
          <a:xfrm>
            <a:off x="7663097" y="1314178"/>
            <a:ext cx="0" cy="806563"/>
          </a:xfrm>
          <a:prstGeom prst="straightConnector1">
            <a:avLst/>
          </a:pr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Rectangle: Rounded Corners 35">
            <a:extLst>
              <a:ext uri="{FF2B5EF4-FFF2-40B4-BE49-F238E27FC236}">
                <a16:creationId xmlns:a16="http://schemas.microsoft.com/office/drawing/2014/main" id="{B6845632-A535-547C-0FC3-BCC01AE04C50}"/>
              </a:ext>
            </a:extLst>
          </p:cNvPr>
          <p:cNvSpPr/>
          <p:nvPr/>
        </p:nvSpPr>
        <p:spPr>
          <a:xfrm>
            <a:off x="7584040" y="2189309"/>
            <a:ext cx="158114" cy="17780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39" name="Group 38">
            <a:extLst>
              <a:ext uri="{FF2B5EF4-FFF2-40B4-BE49-F238E27FC236}">
                <a16:creationId xmlns:a16="http://schemas.microsoft.com/office/drawing/2014/main" id="{FCF89952-2870-D7A9-9691-7B7618707ED5}"/>
              </a:ext>
            </a:extLst>
          </p:cNvPr>
          <p:cNvGrpSpPr/>
          <p:nvPr/>
        </p:nvGrpSpPr>
        <p:grpSpPr>
          <a:xfrm>
            <a:off x="2937117" y="2409154"/>
            <a:ext cx="4805037" cy="3665220"/>
            <a:chOff x="2897513" y="2452216"/>
            <a:chExt cx="4805037" cy="3665220"/>
          </a:xfrm>
        </p:grpSpPr>
        <p:sp>
          <p:nvSpPr>
            <p:cNvPr id="26" name="Arc 25">
              <a:extLst>
                <a:ext uri="{FF2B5EF4-FFF2-40B4-BE49-F238E27FC236}">
                  <a16:creationId xmlns:a16="http://schemas.microsoft.com/office/drawing/2014/main" id="{1F7238FF-49A0-A52D-06F7-FEAAC6833FB2}"/>
                </a:ext>
              </a:extLst>
            </p:cNvPr>
            <p:cNvSpPr/>
            <p:nvPr/>
          </p:nvSpPr>
          <p:spPr>
            <a:xfrm rot="18946477">
              <a:off x="2897513" y="2452216"/>
              <a:ext cx="4282440" cy="3665220"/>
            </a:xfrm>
            <a:prstGeom prst="arc">
              <a:avLst/>
            </a:pr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7EE2D43-95F0-168F-DA22-05B2854DE552}"/>
                </a:ext>
              </a:extLst>
            </p:cNvPr>
            <p:cNvSpPr/>
            <p:nvPr/>
          </p:nvSpPr>
          <p:spPr>
            <a:xfrm>
              <a:off x="6579914" y="2774949"/>
              <a:ext cx="1122636" cy="17780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cxnSp>
        <p:nvCxnSpPr>
          <p:cNvPr id="23" name="Straight Arrow Connector 22">
            <a:extLst>
              <a:ext uri="{FF2B5EF4-FFF2-40B4-BE49-F238E27FC236}">
                <a16:creationId xmlns:a16="http://schemas.microsoft.com/office/drawing/2014/main" id="{3D5A3EC2-40E3-083C-6E80-D88480DBB292}"/>
              </a:ext>
            </a:extLst>
          </p:cNvPr>
          <p:cNvCxnSpPr>
            <a:cxnSpLocks/>
          </p:cNvCxnSpPr>
          <p:nvPr/>
        </p:nvCxnSpPr>
        <p:spPr>
          <a:xfrm flipV="1">
            <a:off x="3571875" y="3566160"/>
            <a:ext cx="2109553" cy="122491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7672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B102-46D6-2EF7-AA62-9BCD6BBA6FF0}"/>
              </a:ext>
            </a:extLst>
          </p:cNvPr>
          <p:cNvSpPr>
            <a:spLocks noGrp="1"/>
          </p:cNvSpPr>
          <p:nvPr>
            <p:ph type="title"/>
          </p:nvPr>
        </p:nvSpPr>
        <p:spPr/>
        <p:txBody>
          <a:bodyPr/>
          <a:lstStyle/>
          <a:p>
            <a:r>
              <a:rPr lang="en-IE" sz="2800" dirty="0"/>
              <a:t>Check the libraries that have been downloaded</a:t>
            </a:r>
            <a:endParaRPr lang="en-US" sz="2800" dirty="0"/>
          </a:p>
        </p:txBody>
      </p:sp>
      <p:pic>
        <p:nvPicPr>
          <p:cNvPr id="7" name="Picture 6">
            <a:extLst>
              <a:ext uri="{FF2B5EF4-FFF2-40B4-BE49-F238E27FC236}">
                <a16:creationId xmlns:a16="http://schemas.microsoft.com/office/drawing/2014/main" id="{81DF90AC-DD8E-CA6C-752C-7E039BFF2E80}"/>
              </a:ext>
            </a:extLst>
          </p:cNvPr>
          <p:cNvPicPr>
            <a:picLocks noChangeAspect="1"/>
          </p:cNvPicPr>
          <p:nvPr/>
        </p:nvPicPr>
        <p:blipFill rotWithShape="1">
          <a:blip r:embed="rId2"/>
          <a:srcRect t="7734"/>
          <a:stretch/>
        </p:blipFill>
        <p:spPr>
          <a:xfrm>
            <a:off x="4142727" y="1107439"/>
            <a:ext cx="3321054" cy="4969826"/>
          </a:xfrm>
          <a:prstGeom prst="rect">
            <a:avLst/>
          </a:prstGeom>
        </p:spPr>
      </p:pic>
      <p:pic>
        <p:nvPicPr>
          <p:cNvPr id="9" name="Picture 8">
            <a:extLst>
              <a:ext uri="{FF2B5EF4-FFF2-40B4-BE49-F238E27FC236}">
                <a16:creationId xmlns:a16="http://schemas.microsoft.com/office/drawing/2014/main" id="{5A80BE92-83FC-9299-CAF2-708CBA3B20DD}"/>
              </a:ext>
            </a:extLst>
          </p:cNvPr>
          <p:cNvPicPr>
            <a:picLocks noChangeAspect="1"/>
          </p:cNvPicPr>
          <p:nvPr/>
        </p:nvPicPr>
        <p:blipFill rotWithShape="1">
          <a:blip r:embed="rId3"/>
          <a:srcRect t="25841" r="22099"/>
          <a:stretch/>
        </p:blipFill>
        <p:spPr>
          <a:xfrm>
            <a:off x="7544099" y="1107439"/>
            <a:ext cx="3321054" cy="3994466"/>
          </a:xfrm>
          <a:prstGeom prst="rect">
            <a:avLst/>
          </a:prstGeom>
        </p:spPr>
      </p:pic>
      <p:grpSp>
        <p:nvGrpSpPr>
          <p:cNvPr id="26" name="Group 25">
            <a:extLst>
              <a:ext uri="{FF2B5EF4-FFF2-40B4-BE49-F238E27FC236}">
                <a16:creationId xmlns:a16="http://schemas.microsoft.com/office/drawing/2014/main" id="{CACA65AB-54B2-8E64-DE32-57CCF8741050}"/>
              </a:ext>
            </a:extLst>
          </p:cNvPr>
          <p:cNvGrpSpPr/>
          <p:nvPr/>
        </p:nvGrpSpPr>
        <p:grpSpPr>
          <a:xfrm>
            <a:off x="880773" y="1107439"/>
            <a:ext cx="3011413" cy="4969826"/>
            <a:chOff x="1175413" y="1097279"/>
            <a:chExt cx="3011413" cy="4969826"/>
          </a:xfrm>
        </p:grpSpPr>
        <p:pic>
          <p:nvPicPr>
            <p:cNvPr id="22" name="Picture 21">
              <a:extLst>
                <a:ext uri="{FF2B5EF4-FFF2-40B4-BE49-F238E27FC236}">
                  <a16:creationId xmlns:a16="http://schemas.microsoft.com/office/drawing/2014/main" id="{AD9C2C21-CF99-7A0E-FF99-2BD68B29038A}"/>
                </a:ext>
              </a:extLst>
            </p:cNvPr>
            <p:cNvPicPr>
              <a:picLocks noChangeAspect="1"/>
            </p:cNvPicPr>
            <p:nvPr/>
          </p:nvPicPr>
          <p:blipFill>
            <a:blip r:embed="rId4"/>
            <a:stretch>
              <a:fillRect/>
            </a:stretch>
          </p:blipFill>
          <p:spPr>
            <a:xfrm>
              <a:off x="1624528" y="1097279"/>
              <a:ext cx="2562298" cy="4969826"/>
            </a:xfrm>
            <a:prstGeom prst="rect">
              <a:avLst/>
            </a:prstGeom>
          </p:spPr>
        </p:pic>
        <p:grpSp>
          <p:nvGrpSpPr>
            <p:cNvPr id="12" name="Group 11">
              <a:extLst>
                <a:ext uri="{FF2B5EF4-FFF2-40B4-BE49-F238E27FC236}">
                  <a16:creationId xmlns:a16="http://schemas.microsoft.com/office/drawing/2014/main" id="{05D93ADB-1B24-C5DD-0873-0886FDD22964}"/>
                </a:ext>
              </a:extLst>
            </p:cNvPr>
            <p:cNvGrpSpPr/>
            <p:nvPr/>
          </p:nvGrpSpPr>
          <p:grpSpPr>
            <a:xfrm>
              <a:off x="1175413" y="3806786"/>
              <a:ext cx="711395" cy="228189"/>
              <a:chOff x="4907186" y="2849137"/>
              <a:chExt cx="711395" cy="228189"/>
            </a:xfrm>
          </p:grpSpPr>
          <p:sp>
            <p:nvSpPr>
              <p:cNvPr id="10" name="Rectangle: Rounded Corners 9">
                <a:extLst>
                  <a:ext uri="{FF2B5EF4-FFF2-40B4-BE49-F238E27FC236}">
                    <a16:creationId xmlns:a16="http://schemas.microsoft.com/office/drawing/2014/main" id="{B0AACD04-AE4B-C527-F02D-B341D4A1186A}"/>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 name="Straight Arrow Connector 10">
                <a:extLst>
                  <a:ext uri="{FF2B5EF4-FFF2-40B4-BE49-F238E27FC236}">
                    <a16:creationId xmlns:a16="http://schemas.microsoft.com/office/drawing/2014/main" id="{A80304C5-2FD3-20C1-1F91-DF6A1CCA7423}"/>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12">
              <a:extLst>
                <a:ext uri="{FF2B5EF4-FFF2-40B4-BE49-F238E27FC236}">
                  <a16:creationId xmlns:a16="http://schemas.microsoft.com/office/drawing/2014/main" id="{6B61CBA4-FA97-49EB-54F9-3140D35CAD07}"/>
                </a:ext>
              </a:extLst>
            </p:cNvPr>
            <p:cNvGrpSpPr/>
            <p:nvPr/>
          </p:nvGrpSpPr>
          <p:grpSpPr>
            <a:xfrm>
              <a:off x="1184404" y="4891576"/>
              <a:ext cx="711395" cy="228189"/>
              <a:chOff x="4907186" y="2849137"/>
              <a:chExt cx="711395" cy="228189"/>
            </a:xfrm>
          </p:grpSpPr>
          <p:sp>
            <p:nvSpPr>
              <p:cNvPr id="14" name="Rectangle: Rounded Corners 13">
                <a:extLst>
                  <a:ext uri="{FF2B5EF4-FFF2-40B4-BE49-F238E27FC236}">
                    <a16:creationId xmlns:a16="http://schemas.microsoft.com/office/drawing/2014/main" id="{C50C5878-63DA-F61B-7F17-E1FFFB2881D7}"/>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5" name="Straight Arrow Connector 14">
                <a:extLst>
                  <a:ext uri="{FF2B5EF4-FFF2-40B4-BE49-F238E27FC236}">
                    <a16:creationId xmlns:a16="http://schemas.microsoft.com/office/drawing/2014/main" id="{79B694EF-8AA8-4155-312C-F1AEB4EB750D}"/>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a:extLst>
                <a:ext uri="{FF2B5EF4-FFF2-40B4-BE49-F238E27FC236}">
                  <a16:creationId xmlns:a16="http://schemas.microsoft.com/office/drawing/2014/main" id="{12BFD307-2F8E-D3B9-E6F4-F18573B82764}"/>
                </a:ext>
              </a:extLst>
            </p:cNvPr>
            <p:cNvGrpSpPr/>
            <p:nvPr/>
          </p:nvGrpSpPr>
          <p:grpSpPr>
            <a:xfrm>
              <a:off x="1175413" y="5442408"/>
              <a:ext cx="711395" cy="228189"/>
              <a:chOff x="4907186" y="2849137"/>
              <a:chExt cx="711395" cy="228189"/>
            </a:xfrm>
          </p:grpSpPr>
          <p:sp>
            <p:nvSpPr>
              <p:cNvPr id="17" name="Rectangle: Rounded Corners 16">
                <a:extLst>
                  <a:ext uri="{FF2B5EF4-FFF2-40B4-BE49-F238E27FC236}">
                    <a16:creationId xmlns:a16="http://schemas.microsoft.com/office/drawing/2014/main" id="{8692C3E4-F28A-80EE-299E-D94F19CC5115}"/>
                  </a:ext>
                </a:extLst>
              </p:cNvPr>
              <p:cNvSpPr/>
              <p:nvPr/>
            </p:nvSpPr>
            <p:spPr>
              <a:xfrm>
                <a:off x="5368506" y="2849137"/>
                <a:ext cx="250075" cy="228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8" name="Straight Arrow Connector 17">
                <a:extLst>
                  <a:ext uri="{FF2B5EF4-FFF2-40B4-BE49-F238E27FC236}">
                    <a16:creationId xmlns:a16="http://schemas.microsoft.com/office/drawing/2014/main" id="{8A04ADA8-E0F0-8281-7BEE-067D0710EB4B}"/>
                  </a:ext>
                </a:extLst>
              </p:cNvPr>
              <p:cNvCxnSpPr>
                <a:cxnSpLocks/>
              </p:cNvCxnSpPr>
              <p:nvPr/>
            </p:nvCxnSpPr>
            <p:spPr>
              <a:xfrm>
                <a:off x="4907186" y="2976332"/>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5" name="Rectangle: Rounded Corners 24">
              <a:extLst>
                <a:ext uri="{FF2B5EF4-FFF2-40B4-BE49-F238E27FC236}">
                  <a16:creationId xmlns:a16="http://schemas.microsoft.com/office/drawing/2014/main" id="{8DF5BE31-15B7-21AC-4A24-1E165682AB34}"/>
                </a:ext>
              </a:extLst>
            </p:cNvPr>
            <p:cNvSpPr/>
            <p:nvPr/>
          </p:nvSpPr>
          <p:spPr>
            <a:xfrm>
              <a:off x="1584493" y="2449042"/>
              <a:ext cx="1920707" cy="9341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2780905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DF537-89C6-5F4B-DA51-DBA8CB226728}"/>
              </a:ext>
            </a:extLst>
          </p:cNvPr>
          <p:cNvPicPr>
            <a:picLocks noChangeAspect="1"/>
          </p:cNvPicPr>
          <p:nvPr/>
        </p:nvPicPr>
        <p:blipFill>
          <a:blip r:embed="rId2"/>
          <a:stretch>
            <a:fillRect/>
          </a:stretch>
        </p:blipFill>
        <p:spPr>
          <a:xfrm>
            <a:off x="3593237" y="1485900"/>
            <a:ext cx="8042426" cy="4635419"/>
          </a:xfrm>
          <a:prstGeom prst="rect">
            <a:avLst/>
          </a:prstGeom>
        </p:spPr>
      </p:pic>
      <p:sp>
        <p:nvSpPr>
          <p:cNvPr id="6" name="Rectangle: Rounded Corners 5">
            <a:extLst>
              <a:ext uri="{FF2B5EF4-FFF2-40B4-BE49-F238E27FC236}">
                <a16:creationId xmlns:a16="http://schemas.microsoft.com/office/drawing/2014/main" id="{A2D6C0BA-44A3-AE87-9587-97910C9BC65D}"/>
              </a:ext>
            </a:extLst>
          </p:cNvPr>
          <p:cNvSpPr/>
          <p:nvPr/>
        </p:nvSpPr>
        <p:spPr>
          <a:xfrm>
            <a:off x="3593237" y="3611336"/>
            <a:ext cx="246237" cy="2133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Arc 8">
            <a:extLst>
              <a:ext uri="{FF2B5EF4-FFF2-40B4-BE49-F238E27FC236}">
                <a16:creationId xmlns:a16="http://schemas.microsoft.com/office/drawing/2014/main" id="{056330BA-DE12-3849-8C34-DC37155EDE6A}"/>
              </a:ext>
            </a:extLst>
          </p:cNvPr>
          <p:cNvSpPr/>
          <p:nvPr/>
        </p:nvSpPr>
        <p:spPr>
          <a:xfrm rot="17022804">
            <a:off x="3687935" y="2318563"/>
            <a:ext cx="3265821" cy="3264168"/>
          </a:xfrm>
          <a:prstGeom prst="arc">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lt1"/>
              </a:solidFill>
            </a:endParaRPr>
          </a:p>
        </p:txBody>
      </p:sp>
      <p:sp>
        <p:nvSpPr>
          <p:cNvPr id="10" name="TextBox 9">
            <a:extLst>
              <a:ext uri="{FF2B5EF4-FFF2-40B4-BE49-F238E27FC236}">
                <a16:creationId xmlns:a16="http://schemas.microsoft.com/office/drawing/2014/main" id="{CF5C042A-21EB-2827-1198-4B4B5DA0A193}"/>
              </a:ext>
            </a:extLst>
          </p:cNvPr>
          <p:cNvSpPr txBox="1"/>
          <p:nvPr/>
        </p:nvSpPr>
        <p:spPr>
          <a:xfrm>
            <a:off x="482259" y="1030906"/>
            <a:ext cx="2756787" cy="3477875"/>
          </a:xfrm>
          <a:prstGeom prst="rect">
            <a:avLst/>
          </a:prstGeom>
          <a:noFill/>
        </p:spPr>
        <p:txBody>
          <a:bodyPr wrap="square" rtlCol="0">
            <a:spAutoFit/>
          </a:bodyPr>
          <a:lstStyle/>
          <a:p>
            <a:r>
              <a:rPr lang="en-IE" sz="2000" dirty="0"/>
              <a:t>Check that you have the most up-to-date Device Pack and that your XC32 compiler is included in the project. To do this, open the Project Properties and view the Packs and Compiler Toolchain.</a:t>
            </a:r>
          </a:p>
          <a:p>
            <a:endParaRPr lang="en-IE" sz="2000" dirty="0"/>
          </a:p>
          <a:p>
            <a:endParaRPr lang="en-IE" sz="2000" dirty="0"/>
          </a:p>
        </p:txBody>
      </p:sp>
      <p:sp>
        <p:nvSpPr>
          <p:cNvPr id="11" name="Title 1">
            <a:extLst>
              <a:ext uri="{FF2B5EF4-FFF2-40B4-BE49-F238E27FC236}">
                <a16:creationId xmlns:a16="http://schemas.microsoft.com/office/drawing/2014/main" id="{8FDEECB8-9478-9809-3D7B-E5B58EC57B90}"/>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13</a:t>
            </a:r>
          </a:p>
        </p:txBody>
      </p:sp>
      <p:sp>
        <p:nvSpPr>
          <p:cNvPr id="7" name="Rectangle: Rounded Corners 6">
            <a:extLst>
              <a:ext uri="{FF2B5EF4-FFF2-40B4-BE49-F238E27FC236}">
                <a16:creationId xmlns:a16="http://schemas.microsoft.com/office/drawing/2014/main" id="{56B21443-7213-9065-A6CF-E1A49F22ECF9}"/>
              </a:ext>
            </a:extLst>
          </p:cNvPr>
          <p:cNvSpPr/>
          <p:nvPr/>
        </p:nvSpPr>
        <p:spPr>
          <a:xfrm>
            <a:off x="7522158" y="3352799"/>
            <a:ext cx="2390727" cy="15144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15049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5C042A-21EB-2827-1198-4B4B5DA0A193}"/>
              </a:ext>
            </a:extLst>
          </p:cNvPr>
          <p:cNvSpPr txBox="1"/>
          <p:nvPr/>
        </p:nvSpPr>
        <p:spPr>
          <a:xfrm>
            <a:off x="489099" y="1172958"/>
            <a:ext cx="3941919" cy="1631216"/>
          </a:xfrm>
          <a:prstGeom prst="rect">
            <a:avLst/>
          </a:prstGeom>
          <a:noFill/>
        </p:spPr>
        <p:txBody>
          <a:bodyPr wrap="square" rtlCol="0">
            <a:spAutoFit/>
          </a:bodyPr>
          <a:lstStyle/>
          <a:p>
            <a:r>
              <a:rPr lang="en-IE" sz="2000"/>
              <a:t>If you don’t have the most up-to-date Device Pack installed, here is how to update it:</a:t>
            </a:r>
          </a:p>
          <a:p>
            <a:endParaRPr lang="en-IE" sz="2000"/>
          </a:p>
          <a:p>
            <a:endParaRPr lang="en-IE" sz="2000"/>
          </a:p>
        </p:txBody>
      </p:sp>
      <p:sp>
        <p:nvSpPr>
          <p:cNvPr id="11" name="Title 1">
            <a:extLst>
              <a:ext uri="{FF2B5EF4-FFF2-40B4-BE49-F238E27FC236}">
                <a16:creationId xmlns:a16="http://schemas.microsoft.com/office/drawing/2014/main" id="{8FDEECB8-9478-9809-3D7B-E5B58EC57B90}"/>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a:t>Step 13 (</a:t>
            </a:r>
            <a:r>
              <a:rPr lang="en-IE" err="1"/>
              <a:t>contd</a:t>
            </a:r>
            <a:r>
              <a:rPr lang="en-IE"/>
              <a:t>) Device Pack Update</a:t>
            </a:r>
          </a:p>
        </p:txBody>
      </p:sp>
      <p:pic>
        <p:nvPicPr>
          <p:cNvPr id="1030" name="Picture 6">
            <a:extLst>
              <a:ext uri="{FF2B5EF4-FFF2-40B4-BE49-F238E27FC236}">
                <a16:creationId xmlns:a16="http://schemas.microsoft.com/office/drawing/2014/main" id="{241B8DFF-3FAC-E166-E577-14B89190E0E6}"/>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4241" t="20326"/>
          <a:stretch>
            <a:fillRect/>
          </a:stretch>
        </p:blipFill>
        <p:spPr bwMode="auto">
          <a:xfrm>
            <a:off x="4628102" y="1265365"/>
            <a:ext cx="1721419" cy="144640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7">
            <a:extLst>
              <a:ext uri="{FF2B5EF4-FFF2-40B4-BE49-F238E27FC236}">
                <a16:creationId xmlns:a16="http://schemas.microsoft.com/office/drawing/2014/main" id="{83A5F25D-10D9-2259-885C-172B01A5F488}"/>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316431" y="1240206"/>
            <a:ext cx="1882984" cy="14359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4">
            <a:extLst>
              <a:ext uri="{FF2B5EF4-FFF2-40B4-BE49-F238E27FC236}">
                <a16:creationId xmlns:a16="http://schemas.microsoft.com/office/drawing/2014/main" id="{F1057B97-8E37-BA03-DC2C-026670912211}"/>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628102" y="5290283"/>
            <a:ext cx="1793802" cy="106797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5">
            <a:extLst>
              <a:ext uri="{FF2B5EF4-FFF2-40B4-BE49-F238E27FC236}">
                <a16:creationId xmlns:a16="http://schemas.microsoft.com/office/drawing/2014/main" id="{50E88D68-6432-BDFA-8B95-C01CD8F0CF8D}"/>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0" y="7732713"/>
            <a:ext cx="1150938" cy="7842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2">
            <a:extLst>
              <a:ext uri="{FF2B5EF4-FFF2-40B4-BE49-F238E27FC236}">
                <a16:creationId xmlns:a16="http://schemas.microsoft.com/office/drawing/2014/main" id="{E9FBEB6C-4A8C-D977-0CFF-6D8522E71614}"/>
              </a:ext>
            </a:extLst>
          </p:cNvPr>
          <p:cNvSpPr>
            <a:spLocks noChangeArrowheads="1"/>
          </p:cNvSpPr>
          <p:nvPr/>
        </p:nvSpPr>
        <p:spPr bwMode="auto">
          <a:xfrm>
            <a:off x="0" y="77327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rPr>
              <a:t>-&gt;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 name="Picture 6">
            <a:extLst>
              <a:ext uri="{FF2B5EF4-FFF2-40B4-BE49-F238E27FC236}">
                <a16:creationId xmlns:a16="http://schemas.microsoft.com/office/drawing/2014/main" id="{692EDEF4-4BC6-D34C-425D-9B7708A8A06D}"/>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4241" t="20326"/>
          <a:stretch>
            <a:fillRect/>
          </a:stretch>
        </p:blipFill>
        <p:spPr bwMode="auto">
          <a:xfrm>
            <a:off x="9590013" y="4634117"/>
            <a:ext cx="1721419" cy="144640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55BC6375-AE51-FF1B-0667-4C3155BDC2EF}"/>
              </a:ext>
            </a:extLst>
          </p:cNvPr>
          <p:cNvGrpSpPr/>
          <p:nvPr/>
        </p:nvGrpSpPr>
        <p:grpSpPr>
          <a:xfrm>
            <a:off x="5135653" y="1835333"/>
            <a:ext cx="5677053" cy="876435"/>
            <a:chOff x="5135653" y="1835333"/>
            <a:chExt cx="5677053" cy="876435"/>
          </a:xfrm>
        </p:grpSpPr>
        <p:sp>
          <p:nvSpPr>
            <p:cNvPr id="16" name="Rectangle: Rounded Corners 15">
              <a:extLst>
                <a:ext uri="{FF2B5EF4-FFF2-40B4-BE49-F238E27FC236}">
                  <a16:creationId xmlns:a16="http://schemas.microsoft.com/office/drawing/2014/main" id="{23BBBF32-BDBD-61C8-FCAE-40CC78B29544}"/>
                </a:ext>
              </a:extLst>
            </p:cNvPr>
            <p:cNvSpPr/>
            <p:nvPr/>
          </p:nvSpPr>
          <p:spPr>
            <a:xfrm>
              <a:off x="5135653" y="2406332"/>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7" name="Rectangle: Rounded Corners 16">
              <a:extLst>
                <a:ext uri="{FF2B5EF4-FFF2-40B4-BE49-F238E27FC236}">
                  <a16:creationId xmlns:a16="http://schemas.microsoft.com/office/drawing/2014/main" id="{5C32EEC4-53DC-FC50-6616-F7AC5AD6B961}"/>
                </a:ext>
              </a:extLst>
            </p:cNvPr>
            <p:cNvSpPr/>
            <p:nvPr/>
          </p:nvSpPr>
          <p:spPr>
            <a:xfrm>
              <a:off x="9830156" y="2370687"/>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9" name="Straight Arrow Connector 18">
              <a:extLst>
                <a:ext uri="{FF2B5EF4-FFF2-40B4-BE49-F238E27FC236}">
                  <a16:creationId xmlns:a16="http://schemas.microsoft.com/office/drawing/2014/main" id="{A42DC82D-1FAA-626C-AD85-60F591C939B4}"/>
                </a:ext>
              </a:extLst>
            </p:cNvPr>
            <p:cNvCxnSpPr>
              <a:cxnSpLocks/>
            </p:cNvCxnSpPr>
            <p:nvPr/>
          </p:nvCxnSpPr>
          <p:spPr>
            <a:xfrm flipV="1">
              <a:off x="6118203" y="2500412"/>
              <a:ext cx="3615548" cy="2299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FCEB2CB4-FD73-D19D-7875-D7F42A4C5643}"/>
                </a:ext>
              </a:extLst>
            </p:cNvPr>
            <p:cNvSpPr txBox="1"/>
            <p:nvPr/>
          </p:nvSpPr>
          <p:spPr>
            <a:xfrm>
              <a:off x="6216117" y="1835333"/>
              <a:ext cx="3419719" cy="646331"/>
            </a:xfrm>
            <a:prstGeom prst="rect">
              <a:avLst/>
            </a:prstGeom>
            <a:noFill/>
          </p:spPr>
          <p:txBody>
            <a:bodyPr wrap="none" rtlCol="0">
              <a:spAutoFit/>
            </a:bodyPr>
            <a:lstStyle/>
            <a:p>
              <a:r>
                <a:rPr lang="en-IE" sz="1800">
                  <a:solidFill>
                    <a:srgbClr val="FF0000"/>
                  </a:solidFill>
                </a:rPr>
                <a:t>For example, if instead of 3.8.234, </a:t>
              </a:r>
            </a:p>
            <a:p>
              <a:r>
                <a:rPr lang="en-IE" sz="1800">
                  <a:solidFill>
                    <a:srgbClr val="FF0000"/>
                  </a:solidFill>
                </a:rPr>
                <a:t>you have 3.7.122</a:t>
              </a:r>
              <a:endParaRPr lang="en-US" sz="1800">
                <a:solidFill>
                  <a:srgbClr val="FF0000"/>
                </a:solidFill>
              </a:endParaRPr>
            </a:p>
          </p:txBody>
        </p:sp>
      </p:grpSp>
      <p:sp>
        <p:nvSpPr>
          <p:cNvPr id="24" name="TextBox 23">
            <a:extLst>
              <a:ext uri="{FF2B5EF4-FFF2-40B4-BE49-F238E27FC236}">
                <a16:creationId xmlns:a16="http://schemas.microsoft.com/office/drawing/2014/main" id="{06FE0FBB-53C9-F344-3AC1-C4FE7225EB35}"/>
              </a:ext>
            </a:extLst>
          </p:cNvPr>
          <p:cNvSpPr txBox="1"/>
          <p:nvPr/>
        </p:nvSpPr>
        <p:spPr>
          <a:xfrm>
            <a:off x="573520" y="3019921"/>
            <a:ext cx="3941919" cy="1631216"/>
          </a:xfrm>
          <a:prstGeom prst="rect">
            <a:avLst/>
          </a:prstGeom>
          <a:noFill/>
        </p:spPr>
        <p:txBody>
          <a:bodyPr wrap="square" rtlCol="0">
            <a:spAutoFit/>
          </a:bodyPr>
          <a:lstStyle/>
          <a:p>
            <a:r>
              <a:rPr lang="en-IE" sz="2000"/>
              <a:t>Go to Tools &gt; Packs and search for “SAME54_DFP” and select the most recent version, and Update</a:t>
            </a:r>
          </a:p>
          <a:p>
            <a:endParaRPr lang="en-IE" sz="2000"/>
          </a:p>
          <a:p>
            <a:endParaRPr lang="en-IE" sz="2000"/>
          </a:p>
        </p:txBody>
      </p:sp>
      <p:grpSp>
        <p:nvGrpSpPr>
          <p:cNvPr id="33" name="Group 32">
            <a:extLst>
              <a:ext uri="{FF2B5EF4-FFF2-40B4-BE49-F238E27FC236}">
                <a16:creationId xmlns:a16="http://schemas.microsoft.com/office/drawing/2014/main" id="{A3649843-50A9-6560-5E35-6E24B1ACD593}"/>
              </a:ext>
            </a:extLst>
          </p:cNvPr>
          <p:cNvGrpSpPr/>
          <p:nvPr/>
        </p:nvGrpSpPr>
        <p:grpSpPr>
          <a:xfrm>
            <a:off x="4515439" y="3087665"/>
            <a:ext cx="7416139" cy="1607015"/>
            <a:chOff x="4414013" y="2899044"/>
            <a:chExt cx="7416139" cy="1607015"/>
          </a:xfrm>
        </p:grpSpPr>
        <p:pic>
          <p:nvPicPr>
            <p:cNvPr id="1027" name="Picture 13">
              <a:extLst>
                <a:ext uri="{FF2B5EF4-FFF2-40B4-BE49-F238E27FC236}">
                  <a16:creationId xmlns:a16="http://schemas.microsoft.com/office/drawing/2014/main" id="{7CD65BB7-CFDC-1EDC-68B2-CDEF37C4E09C}"/>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7029552" y="2899044"/>
              <a:ext cx="4800600" cy="13636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56B21443-7213-9065-A6CF-E1A49F22ECF9}"/>
                </a:ext>
              </a:extLst>
            </p:cNvPr>
            <p:cNvSpPr/>
            <p:nvPr/>
          </p:nvSpPr>
          <p:spPr>
            <a:xfrm>
              <a:off x="7152671" y="3270455"/>
              <a:ext cx="4599722" cy="2852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028" name="Picture 11">
              <a:extLst>
                <a:ext uri="{FF2B5EF4-FFF2-40B4-BE49-F238E27FC236}">
                  <a16:creationId xmlns:a16="http://schemas.microsoft.com/office/drawing/2014/main" id="{9680E350-D051-D2E4-10D2-D4C9679E8828}"/>
                </a:ext>
              </a:extLst>
            </p:cNvPr>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4414013" y="2997934"/>
              <a:ext cx="2193925" cy="150812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3C8BAD1E-A9A0-43F7-9F16-B308A90DD9FD}"/>
                </a:ext>
              </a:extLst>
            </p:cNvPr>
            <p:cNvCxnSpPr>
              <a:cxnSpLocks/>
              <a:endCxn id="7" idx="1"/>
            </p:cNvCxnSpPr>
            <p:nvPr/>
          </p:nvCxnSpPr>
          <p:spPr>
            <a:xfrm flipV="1">
              <a:off x="6642375" y="3413086"/>
              <a:ext cx="510296" cy="11496"/>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32" name="Group 31">
            <a:extLst>
              <a:ext uri="{FF2B5EF4-FFF2-40B4-BE49-F238E27FC236}">
                <a16:creationId xmlns:a16="http://schemas.microsoft.com/office/drawing/2014/main" id="{F13898E6-5427-EB7E-543B-E6CDA0E178B4}"/>
              </a:ext>
            </a:extLst>
          </p:cNvPr>
          <p:cNvGrpSpPr/>
          <p:nvPr/>
        </p:nvGrpSpPr>
        <p:grpSpPr>
          <a:xfrm>
            <a:off x="5389174" y="5290107"/>
            <a:ext cx="5677053" cy="835688"/>
            <a:chOff x="5389174" y="5290107"/>
            <a:chExt cx="5677053" cy="835688"/>
          </a:xfrm>
        </p:grpSpPr>
        <p:sp>
          <p:nvSpPr>
            <p:cNvPr id="28" name="Rectangle: Rounded Corners 27">
              <a:extLst>
                <a:ext uri="{FF2B5EF4-FFF2-40B4-BE49-F238E27FC236}">
                  <a16:creationId xmlns:a16="http://schemas.microsoft.com/office/drawing/2014/main" id="{C919BF96-2A56-1D04-7C90-F50541F57D2F}"/>
                </a:ext>
              </a:extLst>
            </p:cNvPr>
            <p:cNvSpPr/>
            <p:nvPr/>
          </p:nvSpPr>
          <p:spPr>
            <a:xfrm>
              <a:off x="5389174" y="5820359"/>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9" name="Rectangle: Rounded Corners 28">
              <a:extLst>
                <a:ext uri="{FF2B5EF4-FFF2-40B4-BE49-F238E27FC236}">
                  <a16:creationId xmlns:a16="http://schemas.microsoft.com/office/drawing/2014/main" id="{22C98511-3847-7D4A-3790-5C28FDD55777}"/>
                </a:ext>
              </a:extLst>
            </p:cNvPr>
            <p:cNvSpPr/>
            <p:nvPr/>
          </p:nvSpPr>
          <p:spPr>
            <a:xfrm>
              <a:off x="10083677" y="5784714"/>
              <a:ext cx="982550" cy="30543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30" name="Straight Arrow Connector 29">
              <a:extLst>
                <a:ext uri="{FF2B5EF4-FFF2-40B4-BE49-F238E27FC236}">
                  <a16:creationId xmlns:a16="http://schemas.microsoft.com/office/drawing/2014/main" id="{8C39CA16-38A5-FD77-AC6B-D94E8F6B5873}"/>
                </a:ext>
              </a:extLst>
            </p:cNvPr>
            <p:cNvCxnSpPr>
              <a:cxnSpLocks/>
            </p:cNvCxnSpPr>
            <p:nvPr/>
          </p:nvCxnSpPr>
          <p:spPr>
            <a:xfrm flipV="1">
              <a:off x="6371724" y="5914439"/>
              <a:ext cx="3615548" cy="2299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TextBox 30">
              <a:extLst>
                <a:ext uri="{FF2B5EF4-FFF2-40B4-BE49-F238E27FC236}">
                  <a16:creationId xmlns:a16="http://schemas.microsoft.com/office/drawing/2014/main" id="{97D97E63-52FC-29D0-6EA9-49FEE4737BD5}"/>
                </a:ext>
              </a:extLst>
            </p:cNvPr>
            <p:cNvSpPr txBox="1"/>
            <p:nvPr/>
          </p:nvSpPr>
          <p:spPr>
            <a:xfrm>
              <a:off x="6840464" y="5290107"/>
              <a:ext cx="2485552" cy="646331"/>
            </a:xfrm>
            <a:prstGeom prst="rect">
              <a:avLst/>
            </a:prstGeom>
            <a:noFill/>
          </p:spPr>
          <p:txBody>
            <a:bodyPr wrap="none" rtlCol="0">
              <a:spAutoFit/>
            </a:bodyPr>
            <a:lstStyle/>
            <a:p>
              <a:r>
                <a:rPr lang="en-IE" sz="1800">
                  <a:solidFill>
                    <a:srgbClr val="FF0000"/>
                  </a:solidFill>
                </a:rPr>
                <a:t>Open Project Properties </a:t>
              </a:r>
            </a:p>
            <a:p>
              <a:r>
                <a:rPr lang="en-IE" sz="1800">
                  <a:solidFill>
                    <a:srgbClr val="FF0000"/>
                  </a:solidFill>
                </a:rPr>
                <a:t>to change the version</a:t>
              </a:r>
              <a:endParaRPr lang="en-US" sz="1800">
                <a:solidFill>
                  <a:srgbClr val="FF0000"/>
                </a:solidFill>
              </a:endParaRPr>
            </a:p>
          </p:txBody>
        </p:sp>
      </p:grpSp>
      <p:sp>
        <p:nvSpPr>
          <p:cNvPr id="34" name="TextBox 33">
            <a:extLst>
              <a:ext uri="{FF2B5EF4-FFF2-40B4-BE49-F238E27FC236}">
                <a16:creationId xmlns:a16="http://schemas.microsoft.com/office/drawing/2014/main" id="{613A42B9-BE7A-A94C-9C02-CCB7F94CCE4F}"/>
              </a:ext>
            </a:extLst>
          </p:cNvPr>
          <p:cNvSpPr txBox="1"/>
          <p:nvPr/>
        </p:nvSpPr>
        <p:spPr>
          <a:xfrm>
            <a:off x="476903" y="5357318"/>
            <a:ext cx="3941919" cy="1323439"/>
          </a:xfrm>
          <a:prstGeom prst="rect">
            <a:avLst/>
          </a:prstGeom>
          <a:noFill/>
        </p:spPr>
        <p:txBody>
          <a:bodyPr wrap="square" rtlCol="0">
            <a:spAutoFit/>
          </a:bodyPr>
          <a:lstStyle/>
          <a:p>
            <a:r>
              <a:rPr lang="en-IE" sz="2000" dirty="0"/>
              <a:t>Afterwards, change the version in the Project Properties</a:t>
            </a:r>
          </a:p>
          <a:p>
            <a:endParaRPr lang="en-IE" sz="2000" dirty="0"/>
          </a:p>
          <a:p>
            <a:endParaRPr lang="en-IE" sz="2000" dirty="0"/>
          </a:p>
        </p:txBody>
      </p:sp>
    </p:spTree>
    <p:extLst>
      <p:ext uri="{BB962C8B-B14F-4D97-AF65-F5344CB8AC3E}">
        <p14:creationId xmlns:p14="http://schemas.microsoft.com/office/powerpoint/2010/main" val="1714370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7CE69F-EC64-F699-5861-40F326FABB84}"/>
              </a:ext>
            </a:extLst>
          </p:cNvPr>
          <p:cNvPicPr>
            <a:picLocks noChangeAspect="1"/>
          </p:cNvPicPr>
          <p:nvPr/>
        </p:nvPicPr>
        <p:blipFill>
          <a:blip r:embed="rId3"/>
          <a:stretch>
            <a:fillRect/>
          </a:stretch>
        </p:blipFill>
        <p:spPr>
          <a:xfrm>
            <a:off x="6891708" y="1386841"/>
            <a:ext cx="4096332" cy="3092458"/>
          </a:xfrm>
          <a:prstGeom prst="rect">
            <a:avLst/>
          </a:prstGeom>
          <a:solidFill>
            <a:schemeClr val="accent3">
              <a:lumMod val="60000"/>
              <a:lumOff val="40000"/>
            </a:schemeClr>
          </a:solidFill>
          <a:ln>
            <a:noFill/>
          </a:ln>
          <a:effectLst/>
        </p:spPr>
      </p:pic>
      <p:sp>
        <p:nvSpPr>
          <p:cNvPr id="2" name="Title 1">
            <a:extLst>
              <a:ext uri="{FF2B5EF4-FFF2-40B4-BE49-F238E27FC236}">
                <a16:creationId xmlns:a16="http://schemas.microsoft.com/office/drawing/2014/main" id="{101275D1-BC10-E9B0-66C4-59C2BCA4FEEE}"/>
              </a:ext>
            </a:extLst>
          </p:cNvPr>
          <p:cNvSpPr>
            <a:spLocks noGrp="1"/>
          </p:cNvSpPr>
          <p:nvPr>
            <p:ph type="title"/>
          </p:nvPr>
        </p:nvSpPr>
        <p:spPr>
          <a:xfrm>
            <a:off x="355603" y="96296"/>
            <a:ext cx="5892798" cy="777240"/>
          </a:xfrm>
        </p:spPr>
        <p:txBody>
          <a:bodyPr/>
          <a:lstStyle/>
          <a:p>
            <a:r>
              <a:rPr lang="en-IE" dirty="0"/>
              <a:t>Goal of this Hands-On Training</a:t>
            </a:r>
          </a:p>
        </p:txBody>
      </p:sp>
      <p:sp>
        <p:nvSpPr>
          <p:cNvPr id="3" name="Content Placeholder 2">
            <a:extLst>
              <a:ext uri="{FF2B5EF4-FFF2-40B4-BE49-F238E27FC236}">
                <a16:creationId xmlns:a16="http://schemas.microsoft.com/office/drawing/2014/main" id="{746B9BC3-45ED-9CBC-F43C-E5812F00BDD2}"/>
              </a:ext>
            </a:extLst>
          </p:cNvPr>
          <p:cNvSpPr>
            <a:spLocks noGrp="1"/>
          </p:cNvSpPr>
          <p:nvPr>
            <p:ph sz="quarter" idx="13"/>
          </p:nvPr>
        </p:nvSpPr>
        <p:spPr>
          <a:xfrm>
            <a:off x="238860" y="1667394"/>
            <a:ext cx="5893530" cy="2805964"/>
          </a:xfrm>
        </p:spPr>
        <p:txBody>
          <a:bodyPr>
            <a:normAutofit/>
          </a:bodyPr>
          <a:lstStyle/>
          <a:p>
            <a:r>
              <a:rPr lang="en-IE" dirty="0"/>
              <a:t>Present a demonstration of an example of Single Pair Ethernet communication over 10BASE-T1S</a:t>
            </a:r>
          </a:p>
          <a:p>
            <a:r>
              <a:rPr lang="en-IE" dirty="0"/>
              <a:t>Use LAN8670 RMII evaluation board with SAME54 Curiosity Ultra</a:t>
            </a:r>
          </a:p>
          <a:p>
            <a:r>
              <a:rPr lang="en-IE" dirty="0"/>
              <a:t>Based on Application Note AN4131</a:t>
            </a:r>
          </a:p>
          <a:p>
            <a:endParaRPr lang="en-IE" dirty="0"/>
          </a:p>
        </p:txBody>
      </p:sp>
      <p:grpSp>
        <p:nvGrpSpPr>
          <p:cNvPr id="7" name="Group 6">
            <a:extLst>
              <a:ext uri="{FF2B5EF4-FFF2-40B4-BE49-F238E27FC236}">
                <a16:creationId xmlns:a16="http://schemas.microsoft.com/office/drawing/2014/main" id="{F682746D-B919-B009-2888-71BA55C7B8C9}"/>
              </a:ext>
            </a:extLst>
          </p:cNvPr>
          <p:cNvGrpSpPr/>
          <p:nvPr/>
        </p:nvGrpSpPr>
        <p:grpSpPr>
          <a:xfrm>
            <a:off x="6739308" y="966672"/>
            <a:ext cx="4422282" cy="4105221"/>
            <a:chOff x="6855318" y="923074"/>
            <a:chExt cx="4422282" cy="4105221"/>
          </a:xfrm>
        </p:grpSpPr>
        <p:pic>
          <p:nvPicPr>
            <p:cNvPr id="5" name="Picture 4">
              <a:extLst>
                <a:ext uri="{FF2B5EF4-FFF2-40B4-BE49-F238E27FC236}">
                  <a16:creationId xmlns:a16="http://schemas.microsoft.com/office/drawing/2014/main" id="{E5717B6A-A767-6761-3B30-AC5324693694}"/>
                </a:ext>
              </a:extLst>
            </p:cNvPr>
            <p:cNvPicPr>
              <a:picLocks noChangeAspect="1"/>
            </p:cNvPicPr>
            <p:nvPr/>
          </p:nvPicPr>
          <p:blipFill>
            <a:blip r:embed="rId4"/>
            <a:stretch>
              <a:fillRect/>
            </a:stretch>
          </p:blipFill>
          <p:spPr>
            <a:xfrm>
              <a:off x="6855318" y="923074"/>
              <a:ext cx="4370652" cy="3506686"/>
            </a:xfrm>
            <a:prstGeom prst="rect">
              <a:avLst/>
            </a:prstGeom>
          </p:spPr>
        </p:pic>
        <p:sp>
          <p:nvSpPr>
            <p:cNvPr id="6" name="Rectangle 5">
              <a:extLst>
                <a:ext uri="{FF2B5EF4-FFF2-40B4-BE49-F238E27FC236}">
                  <a16:creationId xmlns:a16="http://schemas.microsoft.com/office/drawing/2014/main" id="{F04CD6F4-52A5-3690-6283-1EF74AA824AA}"/>
                </a:ext>
              </a:extLst>
            </p:cNvPr>
            <p:cNvSpPr/>
            <p:nvPr/>
          </p:nvSpPr>
          <p:spPr>
            <a:xfrm>
              <a:off x="6868160" y="2203815"/>
              <a:ext cx="4409440" cy="2824480"/>
            </a:xfrm>
            <a:prstGeom prst="rect">
              <a:avLst/>
            </a:prstGeom>
            <a:gradFill flip="none" rotWithShape="1">
              <a:gsLst>
                <a:gs pos="0">
                  <a:schemeClr val="bg1">
                    <a:alpha val="0"/>
                  </a:schemeClr>
                </a:gs>
                <a:gs pos="35000">
                  <a:srgbClr val="FFFFFF">
                    <a:alpha val="37000"/>
                  </a:srgbClr>
                </a:gs>
                <a:gs pos="63000">
                  <a:srgbClr val="FFFFFF">
                    <a:alpha val="67000"/>
                  </a:srgbClr>
                </a:gs>
                <a:gs pos="100000">
                  <a:srgbClr val="FFFFFF"/>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grpSp>
      <p:sp>
        <p:nvSpPr>
          <p:cNvPr id="8" name="Content Placeholder 2">
            <a:extLst>
              <a:ext uri="{FF2B5EF4-FFF2-40B4-BE49-F238E27FC236}">
                <a16:creationId xmlns:a16="http://schemas.microsoft.com/office/drawing/2014/main" id="{D370AEE0-2065-C082-F909-9B1DA47736BD}"/>
              </a:ext>
            </a:extLst>
          </p:cNvPr>
          <p:cNvSpPr txBox="1">
            <a:spLocks/>
          </p:cNvSpPr>
          <p:nvPr/>
        </p:nvSpPr>
        <p:spPr>
          <a:xfrm>
            <a:off x="6593840" y="5218355"/>
            <a:ext cx="4643120" cy="1433142"/>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r>
              <a:rPr lang="en-IE" sz="2400" dirty="0"/>
              <a:t>Link to AN4131 is given </a:t>
            </a:r>
            <a:r>
              <a:rPr lang="en-IE" sz="2400" dirty="0">
                <a:hlinkClick r:id="rId5"/>
              </a:rPr>
              <a:t>here</a:t>
            </a:r>
            <a:r>
              <a:rPr lang="en-IE" sz="2400" dirty="0"/>
              <a:t> and is also available on </a:t>
            </a:r>
            <a:r>
              <a:rPr lang="en-IE" sz="2400" dirty="0">
                <a:hlinkClick r:id="rId6"/>
              </a:rPr>
              <a:t>LAN8670 Product Page</a:t>
            </a:r>
            <a:endParaRPr lang="en-IE" sz="2400" dirty="0"/>
          </a:p>
        </p:txBody>
      </p:sp>
      <p:sp>
        <p:nvSpPr>
          <p:cNvPr id="9" name="Rectangle 8">
            <a:extLst>
              <a:ext uri="{FF2B5EF4-FFF2-40B4-BE49-F238E27FC236}">
                <a16:creationId xmlns:a16="http://schemas.microsoft.com/office/drawing/2014/main" id="{348AC90C-671C-2F66-B57B-C34B09E7E326}"/>
              </a:ext>
            </a:extLst>
          </p:cNvPr>
          <p:cNvSpPr/>
          <p:nvPr/>
        </p:nvSpPr>
        <p:spPr>
          <a:xfrm>
            <a:off x="6400800" y="711200"/>
            <a:ext cx="5029200" cy="4214232"/>
          </a:xfrm>
          <a:prstGeom prst="rect">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Tree>
    <p:extLst>
      <p:ext uri="{BB962C8B-B14F-4D97-AF65-F5344CB8AC3E}">
        <p14:creationId xmlns:p14="http://schemas.microsoft.com/office/powerpoint/2010/main" val="154910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1A7E1D1-A18A-8498-C23D-B502A9A347C7}"/>
              </a:ext>
            </a:extLst>
          </p:cNvPr>
          <p:cNvPicPr>
            <a:picLocks noChangeAspect="1"/>
          </p:cNvPicPr>
          <p:nvPr/>
        </p:nvPicPr>
        <p:blipFill>
          <a:blip r:embed="rId2"/>
          <a:stretch>
            <a:fillRect/>
          </a:stretch>
        </p:blipFill>
        <p:spPr>
          <a:xfrm>
            <a:off x="3823063" y="1179908"/>
            <a:ext cx="7745483" cy="4674971"/>
          </a:xfrm>
          <a:prstGeom prst="rect">
            <a:avLst/>
          </a:prstGeom>
        </p:spPr>
      </p:pic>
      <p:sp>
        <p:nvSpPr>
          <p:cNvPr id="4" name="TextBox 3">
            <a:extLst>
              <a:ext uri="{FF2B5EF4-FFF2-40B4-BE49-F238E27FC236}">
                <a16:creationId xmlns:a16="http://schemas.microsoft.com/office/drawing/2014/main" id="{CA6C797C-5F29-F149-376B-3F40F0B858A4}"/>
              </a:ext>
            </a:extLst>
          </p:cNvPr>
          <p:cNvSpPr txBox="1"/>
          <p:nvPr/>
        </p:nvSpPr>
        <p:spPr>
          <a:xfrm>
            <a:off x="482259" y="1030906"/>
            <a:ext cx="2756787" cy="4093428"/>
          </a:xfrm>
          <a:prstGeom prst="rect">
            <a:avLst/>
          </a:prstGeom>
          <a:noFill/>
        </p:spPr>
        <p:txBody>
          <a:bodyPr wrap="square" rtlCol="0">
            <a:spAutoFit/>
          </a:bodyPr>
          <a:lstStyle/>
          <a:p>
            <a:r>
              <a:rPr lang="en-IE" sz="2000" dirty="0"/>
              <a:t>Now you are all set!  Take note of the location of your project, you can do this by opening the Project Properties and going to the General category, and viewing the Project Location.</a:t>
            </a:r>
          </a:p>
          <a:p>
            <a:endParaRPr lang="en-IE" sz="2000" dirty="0"/>
          </a:p>
          <a:p>
            <a:r>
              <a:rPr lang="en-IE" sz="2000" dirty="0"/>
              <a:t>You will be able to close the project now, and re-open when you need it.</a:t>
            </a:r>
          </a:p>
          <a:p>
            <a:endParaRPr lang="en-IE" sz="2000" dirty="0"/>
          </a:p>
        </p:txBody>
      </p:sp>
      <p:sp>
        <p:nvSpPr>
          <p:cNvPr id="7" name="Rectangle: Rounded Corners 6">
            <a:extLst>
              <a:ext uri="{FF2B5EF4-FFF2-40B4-BE49-F238E27FC236}">
                <a16:creationId xmlns:a16="http://schemas.microsoft.com/office/drawing/2014/main" id="{DB4E4B9E-E3A3-0612-FBA7-7D0D4B8DFCCD}"/>
              </a:ext>
            </a:extLst>
          </p:cNvPr>
          <p:cNvSpPr/>
          <p:nvPr/>
        </p:nvSpPr>
        <p:spPr>
          <a:xfrm>
            <a:off x="3798026" y="3517393"/>
            <a:ext cx="246237" cy="2133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238DBA36-B73B-78CB-5D67-2835E8359435}"/>
              </a:ext>
            </a:extLst>
          </p:cNvPr>
          <p:cNvSpPr/>
          <p:nvPr/>
        </p:nvSpPr>
        <p:spPr>
          <a:xfrm>
            <a:off x="5787916" y="2112645"/>
            <a:ext cx="5780630" cy="3742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Rounded Corners 8">
            <a:extLst>
              <a:ext uri="{FF2B5EF4-FFF2-40B4-BE49-F238E27FC236}">
                <a16:creationId xmlns:a16="http://schemas.microsoft.com/office/drawing/2014/main" id="{67D72763-0CE4-E72F-C3DE-E0A7CEB9DA40}"/>
              </a:ext>
            </a:extLst>
          </p:cNvPr>
          <p:cNvSpPr/>
          <p:nvPr/>
        </p:nvSpPr>
        <p:spPr>
          <a:xfrm>
            <a:off x="6096000" y="2409282"/>
            <a:ext cx="361950" cy="1915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2" name="Rectangle: Rounded Corners 11">
            <a:extLst>
              <a:ext uri="{FF2B5EF4-FFF2-40B4-BE49-F238E27FC236}">
                <a16:creationId xmlns:a16="http://schemas.microsoft.com/office/drawing/2014/main" id="{26CD02E7-F121-D4F2-DEDF-E1ED94479346}"/>
              </a:ext>
            </a:extLst>
          </p:cNvPr>
          <p:cNvSpPr/>
          <p:nvPr/>
        </p:nvSpPr>
        <p:spPr>
          <a:xfrm>
            <a:off x="7460848" y="2342336"/>
            <a:ext cx="4026301" cy="162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Arc 12">
            <a:extLst>
              <a:ext uri="{FF2B5EF4-FFF2-40B4-BE49-F238E27FC236}">
                <a16:creationId xmlns:a16="http://schemas.microsoft.com/office/drawing/2014/main" id="{BF00219A-B0E4-88E4-1C64-D73DF04C0E79}"/>
              </a:ext>
            </a:extLst>
          </p:cNvPr>
          <p:cNvSpPr/>
          <p:nvPr/>
        </p:nvSpPr>
        <p:spPr>
          <a:xfrm rot="17022804">
            <a:off x="3740397" y="2309947"/>
            <a:ext cx="3283859" cy="3037473"/>
          </a:xfrm>
          <a:prstGeom prst="arc">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lt1"/>
              </a:solidFill>
            </a:endParaRPr>
          </a:p>
        </p:txBody>
      </p:sp>
      <p:sp>
        <p:nvSpPr>
          <p:cNvPr id="14" name="Title 1">
            <a:extLst>
              <a:ext uri="{FF2B5EF4-FFF2-40B4-BE49-F238E27FC236}">
                <a16:creationId xmlns:a16="http://schemas.microsoft.com/office/drawing/2014/main" id="{28A6D922-59E2-3A60-D376-276B0637EF6B}"/>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14</a:t>
            </a:r>
          </a:p>
        </p:txBody>
      </p:sp>
    </p:spTree>
    <p:extLst>
      <p:ext uri="{BB962C8B-B14F-4D97-AF65-F5344CB8AC3E}">
        <p14:creationId xmlns:p14="http://schemas.microsoft.com/office/powerpoint/2010/main" val="645724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CE4F-D1C6-7B31-D72A-3A9224C69372}"/>
              </a:ext>
            </a:extLst>
          </p:cNvPr>
          <p:cNvSpPr>
            <a:spLocks noGrp="1"/>
          </p:cNvSpPr>
          <p:nvPr>
            <p:ph type="title"/>
          </p:nvPr>
        </p:nvSpPr>
        <p:spPr/>
        <p:txBody>
          <a:bodyPr/>
          <a:lstStyle/>
          <a:p>
            <a:r>
              <a:rPr lang="en-IE" dirty="0"/>
              <a:t>Additional settings that could cause problems!</a:t>
            </a:r>
          </a:p>
        </p:txBody>
      </p:sp>
      <p:pic>
        <p:nvPicPr>
          <p:cNvPr id="9" name="Content Placeholder 8">
            <a:extLst>
              <a:ext uri="{FF2B5EF4-FFF2-40B4-BE49-F238E27FC236}">
                <a16:creationId xmlns:a16="http://schemas.microsoft.com/office/drawing/2014/main" id="{B479C97D-5D35-4117-6A7A-4407C320420B}"/>
              </a:ext>
            </a:extLst>
          </p:cNvPr>
          <p:cNvPicPr>
            <a:picLocks noGrp="1" noChangeAspect="1"/>
          </p:cNvPicPr>
          <p:nvPr>
            <p:ph sz="half" idx="1"/>
          </p:nvPr>
        </p:nvPicPr>
        <p:blipFill>
          <a:blip r:embed="rId2"/>
          <a:stretch>
            <a:fillRect/>
          </a:stretch>
        </p:blipFill>
        <p:spPr>
          <a:xfrm>
            <a:off x="479611" y="1837804"/>
            <a:ext cx="5181600" cy="3316957"/>
          </a:xfrm>
        </p:spPr>
      </p:pic>
      <p:pic>
        <p:nvPicPr>
          <p:cNvPr id="7" name="Content Placeholder 6">
            <a:extLst>
              <a:ext uri="{FF2B5EF4-FFF2-40B4-BE49-F238E27FC236}">
                <a16:creationId xmlns:a16="http://schemas.microsoft.com/office/drawing/2014/main" id="{9FE910E8-9A1D-F0E2-0E9A-EC23E34B4659}"/>
              </a:ext>
            </a:extLst>
          </p:cNvPr>
          <p:cNvPicPr>
            <a:picLocks noGrp="1" noChangeAspect="1"/>
          </p:cNvPicPr>
          <p:nvPr>
            <p:ph sz="half" idx="2"/>
          </p:nvPr>
        </p:nvPicPr>
        <p:blipFill>
          <a:blip r:embed="rId3"/>
          <a:stretch>
            <a:fillRect/>
          </a:stretch>
        </p:blipFill>
        <p:spPr>
          <a:xfrm>
            <a:off x="6021244" y="1795743"/>
            <a:ext cx="4873912" cy="4351338"/>
          </a:xfrm>
        </p:spPr>
      </p:pic>
      <p:sp>
        <p:nvSpPr>
          <p:cNvPr id="10" name="TextBox 9">
            <a:extLst>
              <a:ext uri="{FF2B5EF4-FFF2-40B4-BE49-F238E27FC236}">
                <a16:creationId xmlns:a16="http://schemas.microsoft.com/office/drawing/2014/main" id="{0811893A-9849-669C-1354-27DFD4A93548}"/>
              </a:ext>
            </a:extLst>
          </p:cNvPr>
          <p:cNvSpPr txBox="1"/>
          <p:nvPr/>
        </p:nvSpPr>
        <p:spPr>
          <a:xfrm>
            <a:off x="479611" y="986506"/>
            <a:ext cx="5181600" cy="1015663"/>
          </a:xfrm>
          <a:prstGeom prst="rect">
            <a:avLst/>
          </a:prstGeom>
          <a:noFill/>
        </p:spPr>
        <p:txBody>
          <a:bodyPr wrap="square" rtlCol="0">
            <a:spAutoFit/>
          </a:bodyPr>
          <a:lstStyle/>
          <a:p>
            <a:r>
              <a:rPr lang="en-IE" sz="2000" dirty="0"/>
              <a:t>In Project Properties, uncheck “Make warnings into errors”</a:t>
            </a:r>
          </a:p>
          <a:p>
            <a:endParaRPr lang="en-IE" sz="2000" dirty="0"/>
          </a:p>
        </p:txBody>
      </p:sp>
      <p:sp>
        <p:nvSpPr>
          <p:cNvPr id="11" name="TextBox 10">
            <a:extLst>
              <a:ext uri="{FF2B5EF4-FFF2-40B4-BE49-F238E27FC236}">
                <a16:creationId xmlns:a16="http://schemas.microsoft.com/office/drawing/2014/main" id="{D9464557-E61C-D3E1-E182-48762EC4125F}"/>
              </a:ext>
            </a:extLst>
          </p:cNvPr>
          <p:cNvSpPr txBox="1"/>
          <p:nvPr/>
        </p:nvSpPr>
        <p:spPr>
          <a:xfrm>
            <a:off x="5873377" y="986506"/>
            <a:ext cx="5021779" cy="1015663"/>
          </a:xfrm>
          <a:prstGeom prst="rect">
            <a:avLst/>
          </a:prstGeom>
          <a:noFill/>
        </p:spPr>
        <p:txBody>
          <a:bodyPr wrap="square" rtlCol="0">
            <a:spAutoFit/>
          </a:bodyPr>
          <a:lstStyle/>
          <a:p>
            <a:r>
              <a:rPr lang="en-IE" sz="2000" dirty="0"/>
              <a:t>In Options &gt; Embedded, check “Exclude device checks for kits”</a:t>
            </a:r>
          </a:p>
          <a:p>
            <a:endParaRPr lang="en-IE" sz="2000" dirty="0"/>
          </a:p>
        </p:txBody>
      </p:sp>
    </p:spTree>
    <p:extLst>
      <p:ext uri="{BB962C8B-B14F-4D97-AF65-F5344CB8AC3E}">
        <p14:creationId xmlns:p14="http://schemas.microsoft.com/office/powerpoint/2010/main" val="51105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8C87-B804-63A0-A850-FD36DFF0728E}"/>
              </a:ext>
            </a:extLst>
          </p:cNvPr>
          <p:cNvSpPr>
            <a:spLocks noGrp="1"/>
          </p:cNvSpPr>
          <p:nvPr>
            <p:ph type="title"/>
          </p:nvPr>
        </p:nvSpPr>
        <p:spPr/>
        <p:txBody>
          <a:bodyPr/>
          <a:lstStyle/>
          <a:p>
            <a:r>
              <a:rPr lang="en-IE" dirty="0"/>
              <a:t>Configuring the Project in MCC</a:t>
            </a:r>
          </a:p>
        </p:txBody>
      </p:sp>
      <p:sp>
        <p:nvSpPr>
          <p:cNvPr id="3" name="Text Placeholder 2">
            <a:extLst>
              <a:ext uri="{FF2B5EF4-FFF2-40B4-BE49-F238E27FC236}">
                <a16:creationId xmlns:a16="http://schemas.microsoft.com/office/drawing/2014/main" id="{7B2B3698-B927-2E88-8F94-6A693AFC0AD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55677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602FBCB-E134-CBD4-1DCF-2CAE641D3C61}"/>
              </a:ext>
            </a:extLst>
          </p:cNvPr>
          <p:cNvPicPr>
            <a:picLocks noChangeAspect="1"/>
          </p:cNvPicPr>
          <p:nvPr/>
        </p:nvPicPr>
        <p:blipFill>
          <a:blip r:embed="rId3"/>
          <a:stretch>
            <a:fillRect/>
          </a:stretch>
        </p:blipFill>
        <p:spPr>
          <a:xfrm>
            <a:off x="6156593" y="3388660"/>
            <a:ext cx="5559048" cy="3335429"/>
          </a:xfrm>
          <a:prstGeom prst="rect">
            <a:avLst/>
          </a:prstGeom>
        </p:spPr>
      </p:pic>
      <p:pic>
        <p:nvPicPr>
          <p:cNvPr id="9" name="Picture 8">
            <a:extLst>
              <a:ext uri="{FF2B5EF4-FFF2-40B4-BE49-F238E27FC236}">
                <a16:creationId xmlns:a16="http://schemas.microsoft.com/office/drawing/2014/main" id="{89241845-769E-51AC-A107-A8808D799636}"/>
              </a:ext>
            </a:extLst>
          </p:cNvPr>
          <p:cNvPicPr>
            <a:picLocks noChangeAspect="1"/>
          </p:cNvPicPr>
          <p:nvPr/>
        </p:nvPicPr>
        <p:blipFill>
          <a:blip r:embed="rId4"/>
          <a:stretch>
            <a:fillRect/>
          </a:stretch>
        </p:blipFill>
        <p:spPr>
          <a:xfrm>
            <a:off x="6252195" y="795459"/>
            <a:ext cx="5463446" cy="1975621"/>
          </a:xfrm>
          <a:prstGeom prst="rect">
            <a:avLst/>
          </a:prstGeom>
        </p:spPr>
      </p:pic>
      <p:sp>
        <p:nvSpPr>
          <p:cNvPr id="2" name="Title 1">
            <a:extLst>
              <a:ext uri="{FF2B5EF4-FFF2-40B4-BE49-F238E27FC236}">
                <a16:creationId xmlns:a16="http://schemas.microsoft.com/office/drawing/2014/main" id="{63B908E5-242B-08A5-3CE1-5049712439C8}"/>
              </a:ext>
            </a:extLst>
          </p:cNvPr>
          <p:cNvSpPr>
            <a:spLocks noGrp="1"/>
          </p:cNvSpPr>
          <p:nvPr>
            <p:ph type="title"/>
          </p:nvPr>
        </p:nvSpPr>
        <p:spPr/>
        <p:txBody>
          <a:bodyPr/>
          <a:lstStyle/>
          <a:p>
            <a:r>
              <a:rPr lang="en-IE" sz="3600" dirty="0"/>
              <a:t>Open MCC and the TCP/IP Configuration Tool</a:t>
            </a:r>
          </a:p>
        </p:txBody>
      </p:sp>
      <p:sp>
        <p:nvSpPr>
          <p:cNvPr id="3" name="Content Placeholder 2">
            <a:extLst>
              <a:ext uri="{FF2B5EF4-FFF2-40B4-BE49-F238E27FC236}">
                <a16:creationId xmlns:a16="http://schemas.microsoft.com/office/drawing/2014/main" id="{23FAE92B-3501-60A4-70F4-9892D570D0A7}"/>
              </a:ext>
            </a:extLst>
          </p:cNvPr>
          <p:cNvSpPr>
            <a:spLocks noGrp="1"/>
          </p:cNvSpPr>
          <p:nvPr>
            <p:ph sz="quarter" idx="15"/>
          </p:nvPr>
        </p:nvSpPr>
        <p:spPr>
          <a:xfrm>
            <a:off x="355602" y="1005080"/>
            <a:ext cx="4622798" cy="5374679"/>
          </a:xfrm>
        </p:spPr>
        <p:txBody>
          <a:bodyPr/>
          <a:lstStyle/>
          <a:p>
            <a:r>
              <a:rPr lang="en-IE" dirty="0"/>
              <a:t>To open (or close) MCC, click on the blue MCC button</a:t>
            </a:r>
          </a:p>
          <a:p>
            <a:r>
              <a:rPr lang="en-IE" dirty="0"/>
              <a:t>Make sure to check that the Harmony Framework Path is correct in the popup box, as per Step 11</a:t>
            </a:r>
          </a:p>
          <a:p>
            <a:endParaRPr lang="en-IE" dirty="0"/>
          </a:p>
          <a:p>
            <a:endParaRPr lang="en-IE" dirty="0"/>
          </a:p>
          <a:p>
            <a:r>
              <a:rPr lang="en-IE" dirty="0"/>
              <a:t>Start by opening the TCP/IP Configuration Plugin</a:t>
            </a:r>
          </a:p>
        </p:txBody>
      </p:sp>
      <p:sp>
        <p:nvSpPr>
          <p:cNvPr id="4" name="Rectangle: Rounded Corners 3">
            <a:extLst>
              <a:ext uri="{FF2B5EF4-FFF2-40B4-BE49-F238E27FC236}">
                <a16:creationId xmlns:a16="http://schemas.microsoft.com/office/drawing/2014/main" id="{02186FAA-325A-CC78-9584-4E9D42953011}"/>
              </a:ext>
            </a:extLst>
          </p:cNvPr>
          <p:cNvSpPr/>
          <p:nvPr/>
        </p:nvSpPr>
        <p:spPr>
          <a:xfrm>
            <a:off x="9371920" y="3749723"/>
            <a:ext cx="857930" cy="8602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5" name="Straight Arrow Connector 14">
            <a:extLst>
              <a:ext uri="{FF2B5EF4-FFF2-40B4-BE49-F238E27FC236}">
                <a16:creationId xmlns:a16="http://schemas.microsoft.com/office/drawing/2014/main" id="{569CB4C4-FCF2-5DFF-91F8-C2B7ABA2EB0D}"/>
              </a:ext>
            </a:extLst>
          </p:cNvPr>
          <p:cNvCxnSpPr>
            <a:cxnSpLocks/>
          </p:cNvCxnSpPr>
          <p:nvPr/>
        </p:nvCxnSpPr>
        <p:spPr>
          <a:xfrm>
            <a:off x="4563291" y="2044277"/>
            <a:ext cx="1053738"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a:extLst>
              <a:ext uri="{FF2B5EF4-FFF2-40B4-BE49-F238E27FC236}">
                <a16:creationId xmlns:a16="http://schemas.microsoft.com/office/drawing/2014/main" id="{96F2F94D-8591-C0E0-4E12-1CD984C09E35}"/>
              </a:ext>
            </a:extLst>
          </p:cNvPr>
          <p:cNvCxnSpPr>
            <a:cxnSpLocks/>
          </p:cNvCxnSpPr>
          <p:nvPr/>
        </p:nvCxnSpPr>
        <p:spPr>
          <a:xfrm>
            <a:off x="4738110" y="4336699"/>
            <a:ext cx="135789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 name="Rectangle: Rounded Corners 12">
            <a:extLst>
              <a:ext uri="{FF2B5EF4-FFF2-40B4-BE49-F238E27FC236}">
                <a16:creationId xmlns:a16="http://schemas.microsoft.com/office/drawing/2014/main" id="{8ED7E86B-4889-96A1-3684-315A80877EB6}"/>
              </a:ext>
            </a:extLst>
          </p:cNvPr>
          <p:cNvSpPr/>
          <p:nvPr/>
        </p:nvSpPr>
        <p:spPr>
          <a:xfrm>
            <a:off x="9371920" y="953978"/>
            <a:ext cx="211817" cy="22047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6" name="Picture 15">
            <a:extLst>
              <a:ext uri="{FF2B5EF4-FFF2-40B4-BE49-F238E27FC236}">
                <a16:creationId xmlns:a16="http://schemas.microsoft.com/office/drawing/2014/main" id="{69F2A496-EBF1-CA5F-23D9-F5E0BBC3B9E4}"/>
              </a:ext>
            </a:extLst>
          </p:cNvPr>
          <p:cNvPicPr>
            <a:picLocks noChangeAspect="1"/>
          </p:cNvPicPr>
          <p:nvPr/>
        </p:nvPicPr>
        <p:blipFill>
          <a:blip r:embed="rId5"/>
          <a:stretch>
            <a:fillRect/>
          </a:stretch>
        </p:blipFill>
        <p:spPr>
          <a:xfrm>
            <a:off x="7097361" y="1664079"/>
            <a:ext cx="3018189" cy="1263935"/>
          </a:xfrm>
          <a:prstGeom prst="rect">
            <a:avLst/>
          </a:prstGeom>
        </p:spPr>
      </p:pic>
      <p:sp>
        <p:nvSpPr>
          <p:cNvPr id="21" name="Rectangle: Rounded Corners 20">
            <a:extLst>
              <a:ext uri="{FF2B5EF4-FFF2-40B4-BE49-F238E27FC236}">
                <a16:creationId xmlns:a16="http://schemas.microsoft.com/office/drawing/2014/main" id="{99CDAF01-3A25-B220-9CF1-D6E976CDC3A2}"/>
              </a:ext>
            </a:extLst>
          </p:cNvPr>
          <p:cNvSpPr/>
          <p:nvPr/>
        </p:nvSpPr>
        <p:spPr>
          <a:xfrm>
            <a:off x="8772525" y="2695081"/>
            <a:ext cx="490538" cy="2671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43542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41C2-AD46-549D-60A1-2A8187ED6B30}"/>
              </a:ext>
            </a:extLst>
          </p:cNvPr>
          <p:cNvSpPr>
            <a:spLocks noGrp="1"/>
          </p:cNvSpPr>
          <p:nvPr>
            <p:ph type="title"/>
          </p:nvPr>
        </p:nvSpPr>
        <p:spPr/>
        <p:txBody>
          <a:bodyPr/>
          <a:lstStyle/>
          <a:p>
            <a:r>
              <a:rPr lang="en-IE" dirty="0"/>
              <a:t>TCP/IP: Application Layer</a:t>
            </a:r>
          </a:p>
        </p:txBody>
      </p:sp>
      <p:sp>
        <p:nvSpPr>
          <p:cNvPr id="3" name="Content Placeholder 2">
            <a:extLst>
              <a:ext uri="{FF2B5EF4-FFF2-40B4-BE49-F238E27FC236}">
                <a16:creationId xmlns:a16="http://schemas.microsoft.com/office/drawing/2014/main" id="{5167BAFA-6B0A-3407-AB85-6FB0B8ABAE79}"/>
              </a:ext>
            </a:extLst>
          </p:cNvPr>
          <p:cNvSpPr>
            <a:spLocks noGrp="1"/>
          </p:cNvSpPr>
          <p:nvPr>
            <p:ph sz="quarter" idx="15"/>
          </p:nvPr>
        </p:nvSpPr>
        <p:spPr/>
        <p:txBody>
          <a:bodyPr/>
          <a:lstStyle/>
          <a:p>
            <a:r>
              <a:rPr lang="en-IE" dirty="0"/>
              <a:t>In the TCP/IP Configuration tool, in the Application Layer, Select IPERF and click </a:t>
            </a:r>
            <a:r>
              <a:rPr lang="en-IE" dirty="0">
                <a:solidFill>
                  <a:srgbClr val="00B050"/>
                </a:solidFill>
              </a:rPr>
              <a:t>+</a:t>
            </a:r>
          </a:p>
          <a:p>
            <a:r>
              <a:rPr lang="en-IE" dirty="0"/>
              <a:t>Click Yes to activate the Harmony Core component, and </a:t>
            </a:r>
            <a:r>
              <a:rPr lang="en-IE" dirty="0">
                <a:solidFill>
                  <a:srgbClr val="FF0000"/>
                </a:solidFill>
              </a:rPr>
              <a:t>No for </a:t>
            </a:r>
            <a:r>
              <a:rPr lang="en-IE" dirty="0" err="1">
                <a:solidFill>
                  <a:srgbClr val="FF0000"/>
                </a:solidFill>
              </a:rPr>
              <a:t>FreeRTOS</a:t>
            </a:r>
            <a:r>
              <a:rPr lang="en-IE" dirty="0">
                <a:solidFill>
                  <a:srgbClr val="FF0000"/>
                </a:solidFill>
              </a:rPr>
              <a:t> </a:t>
            </a:r>
            <a:r>
              <a:rPr lang="en-IE" dirty="0"/>
              <a:t>(not needed for this demo)</a:t>
            </a:r>
          </a:p>
          <a:p>
            <a:r>
              <a:rPr lang="en-IE" dirty="0"/>
              <a:t>Also add DNS CLIENT and DHCP CLIENT</a:t>
            </a:r>
          </a:p>
          <a:p>
            <a:endParaRPr lang="en-IE" dirty="0"/>
          </a:p>
          <a:p>
            <a:endParaRPr lang="en-IE" dirty="0"/>
          </a:p>
        </p:txBody>
      </p:sp>
      <p:sp>
        <p:nvSpPr>
          <p:cNvPr id="4" name="Rectangle: Rounded Corners 3">
            <a:extLst>
              <a:ext uri="{FF2B5EF4-FFF2-40B4-BE49-F238E27FC236}">
                <a16:creationId xmlns:a16="http://schemas.microsoft.com/office/drawing/2014/main" id="{6751927B-AD5E-B859-F945-8DA57CC2FC02}"/>
              </a:ext>
            </a:extLst>
          </p:cNvPr>
          <p:cNvSpPr/>
          <p:nvPr/>
        </p:nvSpPr>
        <p:spPr>
          <a:xfrm>
            <a:off x="11152865" y="399585"/>
            <a:ext cx="305627" cy="3089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Rounded Corners 4">
            <a:extLst>
              <a:ext uri="{FF2B5EF4-FFF2-40B4-BE49-F238E27FC236}">
                <a16:creationId xmlns:a16="http://schemas.microsoft.com/office/drawing/2014/main" id="{0D12D44D-A06F-27AD-0C92-B72AD388C19C}"/>
              </a:ext>
            </a:extLst>
          </p:cNvPr>
          <p:cNvSpPr/>
          <p:nvPr/>
        </p:nvSpPr>
        <p:spPr>
          <a:xfrm>
            <a:off x="9138277" y="1422666"/>
            <a:ext cx="615324" cy="230874"/>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3" name="Picture 12">
            <a:extLst>
              <a:ext uri="{FF2B5EF4-FFF2-40B4-BE49-F238E27FC236}">
                <a16:creationId xmlns:a16="http://schemas.microsoft.com/office/drawing/2014/main" id="{871CFB3D-E90E-80D6-6EF1-E7BF45ED8B2F}"/>
              </a:ext>
            </a:extLst>
          </p:cNvPr>
          <p:cNvPicPr>
            <a:picLocks noChangeAspect="1"/>
          </p:cNvPicPr>
          <p:nvPr/>
        </p:nvPicPr>
        <p:blipFill rotWithShape="1">
          <a:blip r:embed="rId3"/>
          <a:srcRect l="1226" t="2815"/>
          <a:stretch/>
        </p:blipFill>
        <p:spPr>
          <a:xfrm>
            <a:off x="9176898" y="2011680"/>
            <a:ext cx="2107731" cy="1124866"/>
          </a:xfrm>
          <a:prstGeom prst="rect">
            <a:avLst/>
          </a:prstGeom>
        </p:spPr>
      </p:pic>
      <p:sp>
        <p:nvSpPr>
          <p:cNvPr id="14" name="Rectangle: Rounded Corners 13">
            <a:extLst>
              <a:ext uri="{FF2B5EF4-FFF2-40B4-BE49-F238E27FC236}">
                <a16:creationId xmlns:a16="http://schemas.microsoft.com/office/drawing/2014/main" id="{DCE47C3D-0D23-2AFD-E6E0-F3B0DEB394A7}"/>
              </a:ext>
            </a:extLst>
          </p:cNvPr>
          <p:cNvSpPr/>
          <p:nvPr/>
        </p:nvSpPr>
        <p:spPr>
          <a:xfrm>
            <a:off x="10249989" y="2908662"/>
            <a:ext cx="566058" cy="2278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7" name="Straight Arrow Connector 16">
            <a:extLst>
              <a:ext uri="{FF2B5EF4-FFF2-40B4-BE49-F238E27FC236}">
                <a16:creationId xmlns:a16="http://schemas.microsoft.com/office/drawing/2014/main" id="{251E2501-033D-E1DE-E81E-0A749B4B6A48}"/>
              </a:ext>
            </a:extLst>
          </p:cNvPr>
          <p:cNvCxnSpPr>
            <a:cxnSpLocks/>
          </p:cNvCxnSpPr>
          <p:nvPr/>
        </p:nvCxnSpPr>
        <p:spPr>
          <a:xfrm>
            <a:off x="5725885" y="1380140"/>
            <a:ext cx="983745"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a:extLst>
              <a:ext uri="{FF2B5EF4-FFF2-40B4-BE49-F238E27FC236}">
                <a16:creationId xmlns:a16="http://schemas.microsoft.com/office/drawing/2014/main" id="{45BA88DA-590D-47E9-558C-5DA0DF6626DF}"/>
              </a:ext>
            </a:extLst>
          </p:cNvPr>
          <p:cNvCxnSpPr>
            <a:cxnSpLocks/>
          </p:cNvCxnSpPr>
          <p:nvPr/>
        </p:nvCxnSpPr>
        <p:spPr>
          <a:xfrm>
            <a:off x="5725885" y="2712551"/>
            <a:ext cx="3451013"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16" name="Picture 15">
            <a:extLst>
              <a:ext uri="{FF2B5EF4-FFF2-40B4-BE49-F238E27FC236}">
                <a16:creationId xmlns:a16="http://schemas.microsoft.com/office/drawing/2014/main" id="{8D8A9063-5D65-27CA-06E5-E6CC6BCFFF69}"/>
              </a:ext>
            </a:extLst>
          </p:cNvPr>
          <p:cNvPicPr>
            <a:picLocks noChangeAspect="1"/>
          </p:cNvPicPr>
          <p:nvPr/>
        </p:nvPicPr>
        <p:blipFill rotWithShape="1">
          <a:blip r:embed="rId4"/>
          <a:srcRect r="2761"/>
          <a:stretch/>
        </p:blipFill>
        <p:spPr>
          <a:xfrm>
            <a:off x="7860030" y="4719708"/>
            <a:ext cx="1169670" cy="358139"/>
          </a:xfrm>
          <a:prstGeom prst="rect">
            <a:avLst/>
          </a:prstGeom>
        </p:spPr>
      </p:pic>
      <p:grpSp>
        <p:nvGrpSpPr>
          <p:cNvPr id="7" name="Group 6">
            <a:extLst>
              <a:ext uri="{FF2B5EF4-FFF2-40B4-BE49-F238E27FC236}">
                <a16:creationId xmlns:a16="http://schemas.microsoft.com/office/drawing/2014/main" id="{D320B239-C28D-5176-8F4A-C31471443FA6}"/>
              </a:ext>
            </a:extLst>
          </p:cNvPr>
          <p:cNvGrpSpPr/>
          <p:nvPr/>
        </p:nvGrpSpPr>
        <p:grpSpPr>
          <a:xfrm>
            <a:off x="6813175" y="224440"/>
            <a:ext cx="4650202" cy="3077126"/>
            <a:chOff x="6813175" y="224440"/>
            <a:chExt cx="4650202" cy="3077126"/>
          </a:xfrm>
        </p:grpSpPr>
        <p:pic>
          <p:nvPicPr>
            <p:cNvPr id="11" name="Picture 10">
              <a:extLst>
                <a:ext uri="{FF2B5EF4-FFF2-40B4-BE49-F238E27FC236}">
                  <a16:creationId xmlns:a16="http://schemas.microsoft.com/office/drawing/2014/main" id="{E2BC906A-76F2-CB0B-1964-03A250B21BFB}"/>
                </a:ext>
              </a:extLst>
            </p:cNvPr>
            <p:cNvPicPr>
              <a:picLocks noChangeAspect="1"/>
            </p:cNvPicPr>
            <p:nvPr/>
          </p:nvPicPr>
          <p:blipFill>
            <a:blip r:embed="rId5"/>
            <a:stretch>
              <a:fillRect/>
            </a:stretch>
          </p:blipFill>
          <p:spPr>
            <a:xfrm>
              <a:off x="6813175" y="224440"/>
              <a:ext cx="4650202" cy="3077126"/>
            </a:xfrm>
            <a:prstGeom prst="rect">
              <a:avLst/>
            </a:prstGeom>
          </p:spPr>
        </p:pic>
        <p:sp>
          <p:nvSpPr>
            <p:cNvPr id="6" name="Rectangle 5">
              <a:extLst>
                <a:ext uri="{FF2B5EF4-FFF2-40B4-BE49-F238E27FC236}">
                  <a16:creationId xmlns:a16="http://schemas.microsoft.com/office/drawing/2014/main" id="{A041EE8D-069E-8F39-8BCF-D0A5B52BCD23}"/>
                </a:ext>
              </a:extLst>
            </p:cNvPr>
            <p:cNvSpPr/>
            <p:nvPr/>
          </p:nvSpPr>
          <p:spPr>
            <a:xfrm>
              <a:off x="7454900" y="224440"/>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 name="Group 9">
            <a:extLst>
              <a:ext uri="{FF2B5EF4-FFF2-40B4-BE49-F238E27FC236}">
                <a16:creationId xmlns:a16="http://schemas.microsoft.com/office/drawing/2014/main" id="{FCC4691F-B9AB-8134-4053-68605CFD0A95}"/>
              </a:ext>
            </a:extLst>
          </p:cNvPr>
          <p:cNvGrpSpPr/>
          <p:nvPr/>
        </p:nvGrpSpPr>
        <p:grpSpPr>
          <a:xfrm>
            <a:off x="6813175" y="3301566"/>
            <a:ext cx="4542521" cy="3002383"/>
            <a:chOff x="6813175" y="3301566"/>
            <a:chExt cx="4542521" cy="3002383"/>
          </a:xfrm>
        </p:grpSpPr>
        <p:pic>
          <p:nvPicPr>
            <p:cNvPr id="8" name="Picture 7">
              <a:extLst>
                <a:ext uri="{FF2B5EF4-FFF2-40B4-BE49-F238E27FC236}">
                  <a16:creationId xmlns:a16="http://schemas.microsoft.com/office/drawing/2014/main" id="{E520C51A-442B-3D88-5163-8E934EE87C6C}"/>
                </a:ext>
              </a:extLst>
            </p:cNvPr>
            <p:cNvPicPr>
              <a:picLocks noChangeAspect="1"/>
            </p:cNvPicPr>
            <p:nvPr/>
          </p:nvPicPr>
          <p:blipFill>
            <a:blip r:embed="rId6"/>
            <a:stretch>
              <a:fillRect/>
            </a:stretch>
          </p:blipFill>
          <p:spPr>
            <a:xfrm>
              <a:off x="6813175" y="3301566"/>
              <a:ext cx="4542521" cy="3002383"/>
            </a:xfrm>
            <a:prstGeom prst="rect">
              <a:avLst/>
            </a:prstGeom>
          </p:spPr>
        </p:pic>
        <p:sp>
          <p:nvSpPr>
            <p:cNvPr id="9" name="Rectangle 8">
              <a:extLst>
                <a:ext uri="{FF2B5EF4-FFF2-40B4-BE49-F238E27FC236}">
                  <a16:creationId xmlns:a16="http://schemas.microsoft.com/office/drawing/2014/main" id="{430D8DD9-7C8E-25AB-6D4D-34ACD2750963}"/>
                </a:ext>
              </a:extLst>
            </p:cNvPr>
            <p:cNvSpPr/>
            <p:nvPr/>
          </p:nvSpPr>
          <p:spPr>
            <a:xfrm>
              <a:off x="7451391" y="3325694"/>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824775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2EC7-997D-3EC9-D29A-662E7E256BDB}"/>
              </a:ext>
            </a:extLst>
          </p:cNvPr>
          <p:cNvSpPr>
            <a:spLocks noGrp="1"/>
          </p:cNvSpPr>
          <p:nvPr>
            <p:ph type="title"/>
          </p:nvPr>
        </p:nvSpPr>
        <p:spPr/>
        <p:txBody>
          <a:bodyPr/>
          <a:lstStyle/>
          <a:p>
            <a:r>
              <a:rPr lang="en-IE" dirty="0"/>
              <a:t>TCP/IP: Transport Layer</a:t>
            </a:r>
          </a:p>
        </p:txBody>
      </p:sp>
      <p:sp>
        <p:nvSpPr>
          <p:cNvPr id="3" name="Content Placeholder 2">
            <a:extLst>
              <a:ext uri="{FF2B5EF4-FFF2-40B4-BE49-F238E27FC236}">
                <a16:creationId xmlns:a16="http://schemas.microsoft.com/office/drawing/2014/main" id="{C0A34D29-F5F5-6962-420C-3FDA544A2276}"/>
              </a:ext>
            </a:extLst>
          </p:cNvPr>
          <p:cNvSpPr>
            <a:spLocks noGrp="1"/>
          </p:cNvSpPr>
          <p:nvPr>
            <p:ph sz="quarter" idx="15"/>
          </p:nvPr>
        </p:nvSpPr>
        <p:spPr/>
        <p:txBody>
          <a:bodyPr/>
          <a:lstStyle/>
          <a:p>
            <a:r>
              <a:rPr lang="en-IE" dirty="0"/>
              <a:t>In the Transport Layer, add the UDP Component in the same way</a:t>
            </a:r>
          </a:p>
          <a:p>
            <a:endParaRPr lang="en-IE" dirty="0"/>
          </a:p>
          <a:p>
            <a:endParaRPr lang="en-IE" dirty="0"/>
          </a:p>
          <a:p>
            <a:endParaRPr lang="en-IE" dirty="0"/>
          </a:p>
          <a:p>
            <a:endParaRPr lang="en-IE" dirty="0"/>
          </a:p>
          <a:p>
            <a:r>
              <a:rPr lang="en-IE" dirty="0"/>
              <a:t>Add the TCP Component, which needs the Crypto library and the </a:t>
            </a:r>
            <a:r>
              <a:rPr lang="en-IE" dirty="0" err="1"/>
              <a:t>WolfSSL</a:t>
            </a:r>
            <a:r>
              <a:rPr lang="en-IE" dirty="0"/>
              <a:t> libraries, click Yes to add these</a:t>
            </a:r>
          </a:p>
        </p:txBody>
      </p:sp>
      <p:pic>
        <p:nvPicPr>
          <p:cNvPr id="6" name="Content Placeholder 5">
            <a:extLst>
              <a:ext uri="{FF2B5EF4-FFF2-40B4-BE49-F238E27FC236}">
                <a16:creationId xmlns:a16="http://schemas.microsoft.com/office/drawing/2014/main" id="{34031BB7-CC67-5C62-EA25-0B8C5E8BD2A4}"/>
              </a:ext>
            </a:extLst>
          </p:cNvPr>
          <p:cNvPicPr>
            <a:picLocks noGrp="1" noChangeAspect="1"/>
          </p:cNvPicPr>
          <p:nvPr>
            <p:ph sz="quarter" idx="16"/>
          </p:nvPr>
        </p:nvPicPr>
        <p:blipFill>
          <a:blip r:embed="rId3"/>
          <a:stretch>
            <a:fillRect/>
          </a:stretch>
        </p:blipFill>
        <p:spPr>
          <a:xfrm>
            <a:off x="6859292" y="3429000"/>
            <a:ext cx="4625462" cy="3065544"/>
          </a:xfrm>
        </p:spPr>
      </p:pic>
      <p:pic>
        <p:nvPicPr>
          <p:cNvPr id="5" name="Picture 4">
            <a:extLst>
              <a:ext uri="{FF2B5EF4-FFF2-40B4-BE49-F238E27FC236}">
                <a16:creationId xmlns:a16="http://schemas.microsoft.com/office/drawing/2014/main" id="{C9247BAC-E2B5-B548-4697-D2900F28BDC7}"/>
              </a:ext>
            </a:extLst>
          </p:cNvPr>
          <p:cNvPicPr>
            <a:picLocks noChangeAspect="1"/>
          </p:cNvPicPr>
          <p:nvPr/>
        </p:nvPicPr>
        <p:blipFill>
          <a:blip r:embed="rId4"/>
          <a:stretch>
            <a:fillRect/>
          </a:stretch>
        </p:blipFill>
        <p:spPr>
          <a:xfrm>
            <a:off x="6859291" y="211163"/>
            <a:ext cx="4625461" cy="3074019"/>
          </a:xfrm>
          <a:prstGeom prst="rect">
            <a:avLst/>
          </a:prstGeom>
        </p:spPr>
      </p:pic>
      <p:sp>
        <p:nvSpPr>
          <p:cNvPr id="7" name="Rectangle: Rounded Corners 6">
            <a:extLst>
              <a:ext uri="{FF2B5EF4-FFF2-40B4-BE49-F238E27FC236}">
                <a16:creationId xmlns:a16="http://schemas.microsoft.com/office/drawing/2014/main" id="{3F77D679-83EA-8C94-AE76-A475B730EA35}"/>
              </a:ext>
            </a:extLst>
          </p:cNvPr>
          <p:cNvSpPr/>
          <p:nvPr/>
        </p:nvSpPr>
        <p:spPr>
          <a:xfrm>
            <a:off x="6859291" y="1318037"/>
            <a:ext cx="995840" cy="2582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Rounded Corners 7">
            <a:extLst>
              <a:ext uri="{FF2B5EF4-FFF2-40B4-BE49-F238E27FC236}">
                <a16:creationId xmlns:a16="http://schemas.microsoft.com/office/drawing/2014/main" id="{1F80C074-2D67-6FA2-33F8-84DFA7B998C4}"/>
              </a:ext>
            </a:extLst>
          </p:cNvPr>
          <p:cNvSpPr/>
          <p:nvPr/>
        </p:nvSpPr>
        <p:spPr>
          <a:xfrm>
            <a:off x="7924800" y="654970"/>
            <a:ext cx="309154" cy="274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Rounded Corners 8">
            <a:extLst>
              <a:ext uri="{FF2B5EF4-FFF2-40B4-BE49-F238E27FC236}">
                <a16:creationId xmlns:a16="http://schemas.microsoft.com/office/drawing/2014/main" id="{6BF2A445-38A9-1D01-55B0-4FAB1CDFEA54}"/>
              </a:ext>
            </a:extLst>
          </p:cNvPr>
          <p:cNvSpPr/>
          <p:nvPr/>
        </p:nvSpPr>
        <p:spPr>
          <a:xfrm>
            <a:off x="11153907" y="380670"/>
            <a:ext cx="309154" cy="2743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 name="Picture 3">
            <a:extLst>
              <a:ext uri="{FF2B5EF4-FFF2-40B4-BE49-F238E27FC236}">
                <a16:creationId xmlns:a16="http://schemas.microsoft.com/office/drawing/2014/main" id="{75B129FB-0BFD-742A-FB9B-F69238270B89}"/>
              </a:ext>
            </a:extLst>
          </p:cNvPr>
          <p:cNvPicPr>
            <a:picLocks noChangeAspect="1"/>
          </p:cNvPicPr>
          <p:nvPr/>
        </p:nvPicPr>
        <p:blipFill>
          <a:blip r:embed="rId5"/>
          <a:stretch>
            <a:fillRect/>
          </a:stretch>
        </p:blipFill>
        <p:spPr>
          <a:xfrm>
            <a:off x="3209709" y="5364373"/>
            <a:ext cx="3534803" cy="1128714"/>
          </a:xfrm>
          <a:prstGeom prst="rect">
            <a:avLst/>
          </a:prstGeom>
        </p:spPr>
      </p:pic>
      <p:sp>
        <p:nvSpPr>
          <p:cNvPr id="10" name="Rectangle: Rounded Corners 9">
            <a:extLst>
              <a:ext uri="{FF2B5EF4-FFF2-40B4-BE49-F238E27FC236}">
                <a16:creationId xmlns:a16="http://schemas.microsoft.com/office/drawing/2014/main" id="{D34E89D7-7294-83D9-655E-21D74EE10394}"/>
              </a:ext>
            </a:extLst>
          </p:cNvPr>
          <p:cNvSpPr/>
          <p:nvPr/>
        </p:nvSpPr>
        <p:spPr>
          <a:xfrm>
            <a:off x="4367510" y="6195103"/>
            <a:ext cx="609600" cy="2897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1" name="Straight Arrow Connector 10">
            <a:extLst>
              <a:ext uri="{FF2B5EF4-FFF2-40B4-BE49-F238E27FC236}">
                <a16:creationId xmlns:a16="http://schemas.microsoft.com/office/drawing/2014/main" id="{0523F05B-E27E-A27B-8D81-D914159F9656}"/>
              </a:ext>
            </a:extLst>
          </p:cNvPr>
          <p:cNvCxnSpPr>
            <a:cxnSpLocks/>
          </p:cNvCxnSpPr>
          <p:nvPr/>
        </p:nvCxnSpPr>
        <p:spPr>
          <a:xfrm>
            <a:off x="4465443" y="4443266"/>
            <a:ext cx="0" cy="849052"/>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3A5C48BD-6B01-3463-5C14-DA18C9443259}"/>
              </a:ext>
            </a:extLst>
          </p:cNvPr>
          <p:cNvCxnSpPr>
            <a:cxnSpLocks/>
          </p:cNvCxnSpPr>
          <p:nvPr/>
        </p:nvCxnSpPr>
        <p:spPr>
          <a:xfrm>
            <a:off x="5486400" y="3999639"/>
            <a:ext cx="1341244"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42F34FFC-95F7-C22B-EC6C-CEABAF536CA1}"/>
              </a:ext>
            </a:extLst>
          </p:cNvPr>
          <p:cNvSpPr txBox="1"/>
          <p:nvPr/>
        </p:nvSpPr>
        <p:spPr>
          <a:xfrm>
            <a:off x="601026" y="5288286"/>
            <a:ext cx="2508216" cy="1015663"/>
          </a:xfrm>
          <a:prstGeom prst="rect">
            <a:avLst/>
          </a:prstGeom>
          <a:noFill/>
        </p:spPr>
        <p:txBody>
          <a:bodyPr wrap="square" rtlCol="0">
            <a:spAutoFit/>
          </a:bodyPr>
          <a:lstStyle/>
          <a:p>
            <a:r>
              <a:rPr lang="en-IE" sz="1200" b="1" dirty="0">
                <a:solidFill>
                  <a:schemeClr val="accent1"/>
                </a:solidFill>
              </a:rPr>
              <a:t>Note: this pop-up sometimes is hidden behind the various MPLABX windows, you may not see it until a later point, just make sure to click Yes when it appears</a:t>
            </a:r>
          </a:p>
        </p:txBody>
      </p:sp>
      <p:sp>
        <p:nvSpPr>
          <p:cNvPr id="17" name="Rectangle: Rounded Corners 16">
            <a:extLst>
              <a:ext uri="{FF2B5EF4-FFF2-40B4-BE49-F238E27FC236}">
                <a16:creationId xmlns:a16="http://schemas.microsoft.com/office/drawing/2014/main" id="{F48457A1-11FC-3B81-01F9-1AC5719887D2}"/>
              </a:ext>
            </a:extLst>
          </p:cNvPr>
          <p:cNvSpPr/>
          <p:nvPr/>
        </p:nvSpPr>
        <p:spPr>
          <a:xfrm>
            <a:off x="9013371" y="4867792"/>
            <a:ext cx="533018" cy="2348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12">
            <a:extLst>
              <a:ext uri="{FF2B5EF4-FFF2-40B4-BE49-F238E27FC236}">
                <a16:creationId xmlns:a16="http://schemas.microsoft.com/office/drawing/2014/main" id="{5995179C-0445-9696-1438-04A276DFD83E}"/>
              </a:ext>
            </a:extLst>
          </p:cNvPr>
          <p:cNvSpPr/>
          <p:nvPr/>
        </p:nvSpPr>
        <p:spPr>
          <a:xfrm>
            <a:off x="7505700" y="211163"/>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EF47E897-0ECE-6DD4-3906-46FCFDAD34FA}"/>
              </a:ext>
            </a:extLst>
          </p:cNvPr>
          <p:cNvSpPr/>
          <p:nvPr/>
        </p:nvSpPr>
        <p:spPr>
          <a:xfrm>
            <a:off x="7505700" y="3429000"/>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51799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7E1A-EE58-54BB-5AFF-2D4B79A301E4}"/>
              </a:ext>
            </a:extLst>
          </p:cNvPr>
          <p:cNvSpPr>
            <a:spLocks noGrp="1"/>
          </p:cNvSpPr>
          <p:nvPr>
            <p:ph type="title"/>
          </p:nvPr>
        </p:nvSpPr>
        <p:spPr/>
        <p:txBody>
          <a:bodyPr/>
          <a:lstStyle/>
          <a:p>
            <a:r>
              <a:rPr lang="en-IE" dirty="0"/>
              <a:t>TCP/IP: Network Layer</a:t>
            </a:r>
          </a:p>
        </p:txBody>
      </p:sp>
      <p:sp>
        <p:nvSpPr>
          <p:cNvPr id="3" name="Content Placeholder 2">
            <a:extLst>
              <a:ext uri="{FF2B5EF4-FFF2-40B4-BE49-F238E27FC236}">
                <a16:creationId xmlns:a16="http://schemas.microsoft.com/office/drawing/2014/main" id="{DB5FE9D3-9B7B-5A48-32C4-7D32C86FAE8D}"/>
              </a:ext>
            </a:extLst>
          </p:cNvPr>
          <p:cNvSpPr>
            <a:spLocks noGrp="1"/>
          </p:cNvSpPr>
          <p:nvPr>
            <p:ph sz="quarter" idx="15"/>
          </p:nvPr>
        </p:nvSpPr>
        <p:spPr/>
        <p:txBody>
          <a:bodyPr/>
          <a:lstStyle/>
          <a:p>
            <a:r>
              <a:rPr lang="en-IE" dirty="0"/>
              <a:t>In the Network Layer, add the ARP, IPv4 and ICMPv4 components</a:t>
            </a:r>
          </a:p>
          <a:p>
            <a:endParaRPr lang="en-IE" dirty="0"/>
          </a:p>
        </p:txBody>
      </p:sp>
      <p:pic>
        <p:nvPicPr>
          <p:cNvPr id="6" name="Content Placeholder 5">
            <a:extLst>
              <a:ext uri="{FF2B5EF4-FFF2-40B4-BE49-F238E27FC236}">
                <a16:creationId xmlns:a16="http://schemas.microsoft.com/office/drawing/2014/main" id="{58C64C17-69D7-C24A-17E6-70B296AE7658}"/>
              </a:ext>
            </a:extLst>
          </p:cNvPr>
          <p:cNvPicPr>
            <a:picLocks noGrp="1" noChangeAspect="1"/>
          </p:cNvPicPr>
          <p:nvPr>
            <p:ph sz="quarter" idx="16"/>
          </p:nvPr>
        </p:nvPicPr>
        <p:blipFill>
          <a:blip r:embed="rId3"/>
          <a:stretch>
            <a:fillRect/>
          </a:stretch>
        </p:blipFill>
        <p:spPr>
          <a:xfrm>
            <a:off x="6185834" y="1089997"/>
            <a:ext cx="5507038" cy="3654162"/>
          </a:xfrm>
        </p:spPr>
      </p:pic>
      <p:sp>
        <p:nvSpPr>
          <p:cNvPr id="4" name="Rectangle: Rounded Corners 3">
            <a:extLst>
              <a:ext uri="{FF2B5EF4-FFF2-40B4-BE49-F238E27FC236}">
                <a16:creationId xmlns:a16="http://schemas.microsoft.com/office/drawing/2014/main" id="{D4EFCCEE-756D-38F4-1001-BAE6B689E6C8}"/>
              </a:ext>
            </a:extLst>
          </p:cNvPr>
          <p:cNvSpPr/>
          <p:nvPr/>
        </p:nvSpPr>
        <p:spPr>
          <a:xfrm>
            <a:off x="6284526" y="2658864"/>
            <a:ext cx="995840" cy="2582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4815C886-513F-028D-FB99-085F91A4D0BF}"/>
              </a:ext>
            </a:extLst>
          </p:cNvPr>
          <p:cNvSpPr/>
          <p:nvPr/>
        </p:nvSpPr>
        <p:spPr>
          <a:xfrm>
            <a:off x="6951980" y="1089997"/>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03538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C0BF8-E450-316B-BE3C-66ED2BB4E1D8}"/>
              </a:ext>
            </a:extLst>
          </p:cNvPr>
          <p:cNvSpPr>
            <a:spLocks noGrp="1"/>
          </p:cNvSpPr>
          <p:nvPr>
            <p:ph type="title"/>
          </p:nvPr>
        </p:nvSpPr>
        <p:spPr/>
        <p:txBody>
          <a:bodyPr/>
          <a:lstStyle/>
          <a:p>
            <a:r>
              <a:rPr lang="en-IE" dirty="0"/>
              <a:t>TCP/IP: Data Link Layer</a:t>
            </a:r>
          </a:p>
        </p:txBody>
      </p:sp>
      <p:sp>
        <p:nvSpPr>
          <p:cNvPr id="3" name="Content Placeholder 2">
            <a:extLst>
              <a:ext uri="{FF2B5EF4-FFF2-40B4-BE49-F238E27FC236}">
                <a16:creationId xmlns:a16="http://schemas.microsoft.com/office/drawing/2014/main" id="{7F78530F-5440-890B-8C15-6BE3BC0EF4A9}"/>
              </a:ext>
            </a:extLst>
          </p:cNvPr>
          <p:cNvSpPr>
            <a:spLocks noGrp="1"/>
          </p:cNvSpPr>
          <p:nvPr>
            <p:ph sz="quarter" idx="15"/>
          </p:nvPr>
        </p:nvSpPr>
        <p:spPr/>
        <p:txBody>
          <a:bodyPr/>
          <a:lstStyle/>
          <a:p>
            <a:r>
              <a:rPr lang="en-IE" dirty="0"/>
              <a:t>In the Data Link Layer, add the GMAC component, the LAN867x and MIIM Driver components</a:t>
            </a:r>
          </a:p>
          <a:p>
            <a:r>
              <a:rPr lang="en-IE" dirty="0"/>
              <a:t>Click the “+” beside Network Interface to add the NETCONFIG-0 component</a:t>
            </a:r>
          </a:p>
        </p:txBody>
      </p:sp>
      <p:pic>
        <p:nvPicPr>
          <p:cNvPr id="6" name="Content Placeholder 5">
            <a:extLst>
              <a:ext uri="{FF2B5EF4-FFF2-40B4-BE49-F238E27FC236}">
                <a16:creationId xmlns:a16="http://schemas.microsoft.com/office/drawing/2014/main" id="{73339A9E-2DA9-8A05-376C-1892AA70D651}"/>
              </a:ext>
            </a:extLst>
          </p:cNvPr>
          <p:cNvPicPr>
            <a:picLocks noGrp="1" noChangeAspect="1"/>
          </p:cNvPicPr>
          <p:nvPr>
            <p:ph sz="quarter" idx="16"/>
          </p:nvPr>
        </p:nvPicPr>
        <p:blipFill>
          <a:blip r:embed="rId3"/>
          <a:stretch>
            <a:fillRect/>
          </a:stretch>
        </p:blipFill>
        <p:spPr>
          <a:xfrm>
            <a:off x="6251575" y="1794965"/>
            <a:ext cx="5507038" cy="3642720"/>
          </a:xfrm>
        </p:spPr>
      </p:pic>
      <p:sp>
        <p:nvSpPr>
          <p:cNvPr id="7" name="Rectangle: Rounded Corners 6">
            <a:extLst>
              <a:ext uri="{FF2B5EF4-FFF2-40B4-BE49-F238E27FC236}">
                <a16:creationId xmlns:a16="http://schemas.microsoft.com/office/drawing/2014/main" id="{F834812D-1F52-11BE-9C5A-F97D4EB22C4C}"/>
              </a:ext>
            </a:extLst>
          </p:cNvPr>
          <p:cNvSpPr/>
          <p:nvPr/>
        </p:nvSpPr>
        <p:spPr>
          <a:xfrm>
            <a:off x="8446632" y="4058024"/>
            <a:ext cx="165462" cy="1972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EA2BB5CA-4B56-BD42-0B1B-4812C8093309}"/>
              </a:ext>
            </a:extLst>
          </p:cNvPr>
          <p:cNvCxnSpPr>
            <a:cxnSpLocks/>
          </p:cNvCxnSpPr>
          <p:nvPr/>
        </p:nvCxnSpPr>
        <p:spPr>
          <a:xfrm>
            <a:off x="8535532" y="3623681"/>
            <a:ext cx="0" cy="434343"/>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 name="Rectangle: Rounded Corners 3">
            <a:extLst>
              <a:ext uri="{FF2B5EF4-FFF2-40B4-BE49-F238E27FC236}">
                <a16:creationId xmlns:a16="http://schemas.microsoft.com/office/drawing/2014/main" id="{FAF48AC6-0859-FC66-E165-5032EDFEA6F9}"/>
              </a:ext>
            </a:extLst>
          </p:cNvPr>
          <p:cNvSpPr/>
          <p:nvPr/>
        </p:nvSpPr>
        <p:spPr>
          <a:xfrm>
            <a:off x="6397714" y="3616325"/>
            <a:ext cx="995840" cy="2582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EFBD8E4F-F231-5214-219F-1195523627C8}"/>
              </a:ext>
            </a:extLst>
          </p:cNvPr>
          <p:cNvSpPr/>
          <p:nvPr/>
        </p:nvSpPr>
        <p:spPr>
          <a:xfrm>
            <a:off x="7012940" y="1794965"/>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8554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13EC-DB2A-1E31-4884-42CCE097622A}"/>
              </a:ext>
            </a:extLst>
          </p:cNvPr>
          <p:cNvSpPr>
            <a:spLocks noGrp="1"/>
          </p:cNvSpPr>
          <p:nvPr>
            <p:ph type="title"/>
          </p:nvPr>
        </p:nvSpPr>
        <p:spPr/>
        <p:txBody>
          <a:bodyPr/>
          <a:lstStyle/>
          <a:p>
            <a:r>
              <a:rPr lang="en-IE" dirty="0"/>
              <a:t>TCP/IP: Basic Config</a:t>
            </a:r>
          </a:p>
        </p:txBody>
      </p:sp>
      <p:sp>
        <p:nvSpPr>
          <p:cNvPr id="3" name="Content Placeholder 2">
            <a:extLst>
              <a:ext uri="{FF2B5EF4-FFF2-40B4-BE49-F238E27FC236}">
                <a16:creationId xmlns:a16="http://schemas.microsoft.com/office/drawing/2014/main" id="{A1086830-42FF-A3F7-F18B-C460AEDC2D69}"/>
              </a:ext>
            </a:extLst>
          </p:cNvPr>
          <p:cNvSpPr>
            <a:spLocks noGrp="1"/>
          </p:cNvSpPr>
          <p:nvPr>
            <p:ph sz="quarter" idx="15"/>
          </p:nvPr>
        </p:nvSpPr>
        <p:spPr/>
        <p:txBody>
          <a:bodyPr/>
          <a:lstStyle/>
          <a:p>
            <a:r>
              <a:rPr lang="en-IE" dirty="0"/>
              <a:t>In Basic Config, the TCPIP Core is there already</a:t>
            </a:r>
          </a:p>
          <a:p>
            <a:r>
              <a:rPr lang="en-IE" dirty="0"/>
              <a:t>Add the TCPIP CMD component</a:t>
            </a:r>
          </a:p>
        </p:txBody>
      </p:sp>
      <p:pic>
        <p:nvPicPr>
          <p:cNvPr id="6" name="Content Placeholder 5">
            <a:extLst>
              <a:ext uri="{FF2B5EF4-FFF2-40B4-BE49-F238E27FC236}">
                <a16:creationId xmlns:a16="http://schemas.microsoft.com/office/drawing/2014/main" id="{6EA385CF-B839-7FAB-3BE6-82EF068B0C9B}"/>
              </a:ext>
            </a:extLst>
          </p:cNvPr>
          <p:cNvPicPr>
            <a:picLocks noGrp="1" noChangeAspect="1"/>
          </p:cNvPicPr>
          <p:nvPr>
            <p:ph sz="quarter" idx="16"/>
          </p:nvPr>
        </p:nvPicPr>
        <p:blipFill>
          <a:blip r:embed="rId3"/>
          <a:stretch>
            <a:fillRect/>
          </a:stretch>
        </p:blipFill>
        <p:spPr>
          <a:xfrm>
            <a:off x="6252195" y="1082714"/>
            <a:ext cx="5507038" cy="3641336"/>
          </a:xfrm>
        </p:spPr>
      </p:pic>
      <p:sp>
        <p:nvSpPr>
          <p:cNvPr id="4" name="Rectangle: Rounded Corners 3">
            <a:extLst>
              <a:ext uri="{FF2B5EF4-FFF2-40B4-BE49-F238E27FC236}">
                <a16:creationId xmlns:a16="http://schemas.microsoft.com/office/drawing/2014/main" id="{14237A3E-F93B-B1BB-8E36-D3F8CA3CE607}"/>
              </a:ext>
            </a:extLst>
          </p:cNvPr>
          <p:cNvSpPr/>
          <p:nvPr/>
        </p:nvSpPr>
        <p:spPr>
          <a:xfrm>
            <a:off x="6328068" y="3170786"/>
            <a:ext cx="995840" cy="2582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54FF6EE9-679B-6BBC-7B7D-A4C87A87D7FE}"/>
              </a:ext>
            </a:extLst>
          </p:cNvPr>
          <p:cNvSpPr/>
          <p:nvPr/>
        </p:nvSpPr>
        <p:spPr>
          <a:xfrm>
            <a:off x="7005320" y="1082714"/>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88989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2BB6-1EA2-666C-BCFD-DC0B05694F68}"/>
              </a:ext>
            </a:extLst>
          </p:cNvPr>
          <p:cNvSpPr>
            <a:spLocks noGrp="1"/>
          </p:cNvSpPr>
          <p:nvPr>
            <p:ph type="title"/>
          </p:nvPr>
        </p:nvSpPr>
        <p:spPr/>
        <p:txBody>
          <a:bodyPr/>
          <a:lstStyle/>
          <a:p>
            <a:r>
              <a:rPr lang="en-IE" dirty="0"/>
              <a:t>Overview</a:t>
            </a:r>
          </a:p>
        </p:txBody>
      </p:sp>
      <p:sp>
        <p:nvSpPr>
          <p:cNvPr id="3" name="Content Placeholder 2">
            <a:extLst>
              <a:ext uri="{FF2B5EF4-FFF2-40B4-BE49-F238E27FC236}">
                <a16:creationId xmlns:a16="http://schemas.microsoft.com/office/drawing/2014/main" id="{018A6389-5810-F531-7B1F-F90A2188B627}"/>
              </a:ext>
            </a:extLst>
          </p:cNvPr>
          <p:cNvSpPr>
            <a:spLocks noGrp="1"/>
          </p:cNvSpPr>
          <p:nvPr>
            <p:ph sz="quarter" idx="15"/>
          </p:nvPr>
        </p:nvSpPr>
        <p:spPr/>
        <p:txBody>
          <a:bodyPr/>
          <a:lstStyle/>
          <a:p>
            <a:r>
              <a:rPr lang="en-IE" dirty="0"/>
              <a:t>The Overview of the TCP/IP Configurator should now be populated with the necessary components for the stack</a:t>
            </a:r>
          </a:p>
        </p:txBody>
      </p:sp>
      <p:pic>
        <p:nvPicPr>
          <p:cNvPr id="6" name="Content Placeholder 5">
            <a:extLst>
              <a:ext uri="{FF2B5EF4-FFF2-40B4-BE49-F238E27FC236}">
                <a16:creationId xmlns:a16="http://schemas.microsoft.com/office/drawing/2014/main" id="{95D130CF-653B-0013-D795-170EF98CDDD6}"/>
              </a:ext>
            </a:extLst>
          </p:cNvPr>
          <p:cNvPicPr>
            <a:picLocks noGrp="1" noChangeAspect="1"/>
          </p:cNvPicPr>
          <p:nvPr>
            <p:ph sz="quarter" idx="16"/>
          </p:nvPr>
        </p:nvPicPr>
        <p:blipFill>
          <a:blip r:embed="rId3"/>
          <a:stretch>
            <a:fillRect/>
          </a:stretch>
        </p:blipFill>
        <p:spPr>
          <a:xfrm>
            <a:off x="6251575" y="1236211"/>
            <a:ext cx="5507038" cy="4760229"/>
          </a:xfrm>
        </p:spPr>
      </p:pic>
      <p:sp>
        <p:nvSpPr>
          <p:cNvPr id="4" name="Rectangle: Rounded Corners 3">
            <a:extLst>
              <a:ext uri="{FF2B5EF4-FFF2-40B4-BE49-F238E27FC236}">
                <a16:creationId xmlns:a16="http://schemas.microsoft.com/office/drawing/2014/main" id="{9D59964B-2264-DD3C-CA32-AFB21715409F}"/>
              </a:ext>
            </a:extLst>
          </p:cNvPr>
          <p:cNvSpPr/>
          <p:nvPr/>
        </p:nvSpPr>
        <p:spPr>
          <a:xfrm>
            <a:off x="6251574" y="1518334"/>
            <a:ext cx="1490345" cy="3888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4">
            <a:extLst>
              <a:ext uri="{FF2B5EF4-FFF2-40B4-BE49-F238E27FC236}">
                <a16:creationId xmlns:a16="http://schemas.microsoft.com/office/drawing/2014/main" id="{9ACA5585-D454-EEE5-AFE1-183490B0BE39}"/>
              </a:ext>
            </a:extLst>
          </p:cNvPr>
          <p:cNvSpPr/>
          <p:nvPr/>
        </p:nvSpPr>
        <p:spPr>
          <a:xfrm>
            <a:off x="7195820" y="1280942"/>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9751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F3FDFD-D5F9-2408-E20E-6C42D1F645A7}"/>
              </a:ext>
            </a:extLst>
          </p:cNvPr>
          <p:cNvGrpSpPr/>
          <p:nvPr/>
        </p:nvGrpSpPr>
        <p:grpSpPr>
          <a:xfrm>
            <a:off x="2463621" y="1392779"/>
            <a:ext cx="6554371" cy="4986765"/>
            <a:chOff x="2463621" y="1425437"/>
            <a:chExt cx="6554371" cy="4986765"/>
          </a:xfrm>
        </p:grpSpPr>
        <p:grpSp>
          <p:nvGrpSpPr>
            <p:cNvPr id="30" name="Group 29">
              <a:extLst>
                <a:ext uri="{FF2B5EF4-FFF2-40B4-BE49-F238E27FC236}">
                  <a16:creationId xmlns:a16="http://schemas.microsoft.com/office/drawing/2014/main" id="{A282A38E-CA05-1017-BB38-96B83AA2D423}"/>
                </a:ext>
              </a:extLst>
            </p:cNvPr>
            <p:cNvGrpSpPr/>
            <p:nvPr/>
          </p:nvGrpSpPr>
          <p:grpSpPr>
            <a:xfrm>
              <a:off x="2463621" y="1425437"/>
              <a:ext cx="6554371" cy="4986765"/>
              <a:chOff x="2463621" y="623423"/>
              <a:chExt cx="7056299" cy="5788779"/>
            </a:xfrm>
          </p:grpSpPr>
          <p:pic>
            <p:nvPicPr>
              <p:cNvPr id="229" name="Picture 228">
                <a:extLst>
                  <a:ext uri="{FF2B5EF4-FFF2-40B4-BE49-F238E27FC236}">
                    <a16:creationId xmlns:a16="http://schemas.microsoft.com/office/drawing/2014/main" id="{32DF2543-BF70-0F6C-D028-6294A456AD05}"/>
                  </a:ext>
                </a:extLst>
              </p:cNvPr>
              <p:cNvPicPr>
                <a:picLocks noChangeAspect="1"/>
              </p:cNvPicPr>
              <p:nvPr/>
            </p:nvPicPr>
            <p:blipFill>
              <a:blip r:embed="rId3"/>
              <a:stretch>
                <a:fillRect/>
              </a:stretch>
            </p:blipFill>
            <p:spPr>
              <a:xfrm>
                <a:off x="2463621" y="623423"/>
                <a:ext cx="7056299" cy="5788779"/>
              </a:xfrm>
              <a:prstGeom prst="rect">
                <a:avLst/>
              </a:prstGeom>
              <a:solidFill>
                <a:schemeClr val="accent3">
                  <a:lumMod val="60000"/>
                  <a:lumOff val="40000"/>
                </a:schemeClr>
              </a:solidFill>
              <a:ln>
                <a:noFill/>
              </a:ln>
              <a:effectLst/>
            </p:spPr>
          </p:pic>
          <p:sp>
            <p:nvSpPr>
              <p:cNvPr id="8" name="Rectangle: Rounded Corners 7">
                <a:extLst>
                  <a:ext uri="{FF2B5EF4-FFF2-40B4-BE49-F238E27FC236}">
                    <a16:creationId xmlns:a16="http://schemas.microsoft.com/office/drawing/2014/main" id="{ECE3CA7B-AC8A-5D18-E367-CDD9262075A6}"/>
                  </a:ext>
                </a:extLst>
              </p:cNvPr>
              <p:cNvSpPr/>
              <p:nvPr/>
            </p:nvSpPr>
            <p:spPr>
              <a:xfrm>
                <a:off x="3007360" y="1666240"/>
                <a:ext cx="833120" cy="1148080"/>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0" name="Rectangle: Rounded Corners 9">
                <a:extLst>
                  <a:ext uri="{FF2B5EF4-FFF2-40B4-BE49-F238E27FC236}">
                    <a16:creationId xmlns:a16="http://schemas.microsoft.com/office/drawing/2014/main" id="{D90EFE54-C033-8C05-6050-D76123DF5179}"/>
                  </a:ext>
                </a:extLst>
              </p:cNvPr>
              <p:cNvSpPr/>
              <p:nvPr/>
            </p:nvSpPr>
            <p:spPr>
              <a:xfrm>
                <a:off x="3727098" y="3637397"/>
                <a:ext cx="833120" cy="852739"/>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3" name="Rectangle: Rounded Corners 12">
                <a:extLst>
                  <a:ext uri="{FF2B5EF4-FFF2-40B4-BE49-F238E27FC236}">
                    <a16:creationId xmlns:a16="http://schemas.microsoft.com/office/drawing/2014/main" id="{6D78199E-9771-D45C-03BF-719C97CB57D0}"/>
                  </a:ext>
                </a:extLst>
              </p:cNvPr>
              <p:cNvSpPr/>
              <p:nvPr/>
            </p:nvSpPr>
            <p:spPr>
              <a:xfrm>
                <a:off x="3298031" y="5085797"/>
                <a:ext cx="314326" cy="852739"/>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sp>
            <p:nvSpPr>
              <p:cNvPr id="14" name="Rectangle: Rounded Corners 13">
                <a:extLst>
                  <a:ext uri="{FF2B5EF4-FFF2-40B4-BE49-F238E27FC236}">
                    <a16:creationId xmlns:a16="http://schemas.microsoft.com/office/drawing/2014/main" id="{03976D40-8C37-0214-B2DC-6397D497584D}"/>
                  </a:ext>
                </a:extLst>
              </p:cNvPr>
              <p:cNvSpPr/>
              <p:nvPr/>
            </p:nvSpPr>
            <p:spPr>
              <a:xfrm>
                <a:off x="3612357" y="4975556"/>
                <a:ext cx="178593" cy="337658"/>
              </a:xfrm>
              <a:prstGeom prst="roundRect">
                <a:avLst/>
              </a:prstGeom>
              <a:noFill/>
              <a:ln w="38100">
                <a:solidFill>
                  <a:srgbClr val="00B0F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p>
            </p:txBody>
          </p:sp>
        </p:grpSp>
        <p:pic>
          <p:nvPicPr>
            <p:cNvPr id="7" name="Picture 6">
              <a:extLst>
                <a:ext uri="{FF2B5EF4-FFF2-40B4-BE49-F238E27FC236}">
                  <a16:creationId xmlns:a16="http://schemas.microsoft.com/office/drawing/2014/main" id="{8005BED7-D132-245A-227E-797CFCA197AE}"/>
                </a:ext>
              </a:extLst>
            </p:cNvPr>
            <p:cNvPicPr>
              <a:picLocks noChangeAspect="1"/>
            </p:cNvPicPr>
            <p:nvPr/>
          </p:nvPicPr>
          <p:blipFill>
            <a:blip r:embed="rId4"/>
            <a:stretch>
              <a:fillRect/>
            </a:stretch>
          </p:blipFill>
          <p:spPr>
            <a:xfrm>
              <a:off x="6651504" y="5816858"/>
              <a:ext cx="1147216" cy="497967"/>
            </a:xfrm>
            <a:prstGeom prst="rect">
              <a:avLst/>
            </a:prstGeom>
          </p:spPr>
        </p:pic>
      </p:grpSp>
      <p:sp>
        <p:nvSpPr>
          <p:cNvPr id="3" name="Content Placeholder 2">
            <a:extLst>
              <a:ext uri="{FF2B5EF4-FFF2-40B4-BE49-F238E27FC236}">
                <a16:creationId xmlns:a16="http://schemas.microsoft.com/office/drawing/2014/main" id="{5209E71C-7088-48C3-D5C7-7B76295C01D6}"/>
              </a:ext>
            </a:extLst>
          </p:cNvPr>
          <p:cNvSpPr txBox="1">
            <a:spLocks/>
          </p:cNvSpPr>
          <p:nvPr/>
        </p:nvSpPr>
        <p:spPr>
          <a:xfrm>
            <a:off x="5232885" y="5766582"/>
            <a:ext cx="1107438" cy="467995"/>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sz="2000" dirty="0">
                <a:solidFill>
                  <a:srgbClr val="00B0F0"/>
                </a:solidFill>
              </a:rPr>
              <a:t>Reset</a:t>
            </a:r>
          </a:p>
        </p:txBody>
      </p:sp>
      <p:sp>
        <p:nvSpPr>
          <p:cNvPr id="4" name="Content Placeholder 2">
            <a:extLst>
              <a:ext uri="{FF2B5EF4-FFF2-40B4-BE49-F238E27FC236}">
                <a16:creationId xmlns:a16="http://schemas.microsoft.com/office/drawing/2014/main" id="{8B25EB56-2910-4074-6BF3-BBBEDEB7FEA6}"/>
              </a:ext>
            </a:extLst>
          </p:cNvPr>
          <p:cNvSpPr txBox="1">
            <a:spLocks/>
          </p:cNvSpPr>
          <p:nvPr/>
        </p:nvSpPr>
        <p:spPr>
          <a:xfrm>
            <a:off x="187599" y="5003438"/>
            <a:ext cx="2116915" cy="645530"/>
          </a:xfrm>
          <a:prstGeom prst="rect">
            <a:avLst/>
          </a:prstGeom>
        </p:spPr>
        <p:txBody>
          <a:bodyPr vert="horz" lIns="121888" tIns="60944" rIns="121888" bIns="60944" rtlCol="0">
            <a:normAutofit fontScale="62500" lnSpcReduction="2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dirty="0">
                <a:solidFill>
                  <a:srgbClr val="00B0F0"/>
                </a:solidFill>
              </a:rPr>
              <a:t>USB Debugger Interface </a:t>
            </a:r>
          </a:p>
        </p:txBody>
      </p:sp>
      <p:sp>
        <p:nvSpPr>
          <p:cNvPr id="5" name="Content Placeholder 2">
            <a:extLst>
              <a:ext uri="{FF2B5EF4-FFF2-40B4-BE49-F238E27FC236}">
                <a16:creationId xmlns:a16="http://schemas.microsoft.com/office/drawing/2014/main" id="{79035DF4-03D5-0AD2-8923-1E15E5271123}"/>
              </a:ext>
            </a:extLst>
          </p:cNvPr>
          <p:cNvSpPr txBox="1">
            <a:spLocks/>
          </p:cNvSpPr>
          <p:nvPr/>
        </p:nvSpPr>
        <p:spPr>
          <a:xfrm>
            <a:off x="159329" y="2375317"/>
            <a:ext cx="2370915" cy="645530"/>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endParaRPr lang="en-IE" dirty="0">
              <a:solidFill>
                <a:srgbClr val="00B0F0"/>
              </a:solidFill>
            </a:endParaRPr>
          </a:p>
        </p:txBody>
      </p:sp>
      <p:sp>
        <p:nvSpPr>
          <p:cNvPr id="6" name="Content Placeholder 2">
            <a:extLst>
              <a:ext uri="{FF2B5EF4-FFF2-40B4-BE49-F238E27FC236}">
                <a16:creationId xmlns:a16="http://schemas.microsoft.com/office/drawing/2014/main" id="{C66B4D15-276B-065C-9351-1246F48017C4}"/>
              </a:ext>
            </a:extLst>
          </p:cNvPr>
          <p:cNvSpPr txBox="1">
            <a:spLocks/>
          </p:cNvSpPr>
          <p:nvPr/>
        </p:nvSpPr>
        <p:spPr>
          <a:xfrm>
            <a:off x="92706" y="3637398"/>
            <a:ext cx="2370915" cy="557398"/>
          </a:xfrm>
          <a:prstGeom prst="rect">
            <a:avLst/>
          </a:prstGeom>
        </p:spPr>
        <p:txBody>
          <a:bodyPr/>
          <a:lstStyle>
            <a:lvl1pPr marL="274320" indent="-274320"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sz="2400" dirty="0">
                <a:solidFill>
                  <a:srgbClr val="00B0F0"/>
                </a:solidFill>
              </a:rPr>
              <a:t>ATSAME54P20A</a:t>
            </a:r>
          </a:p>
        </p:txBody>
      </p:sp>
      <p:cxnSp>
        <p:nvCxnSpPr>
          <p:cNvPr id="11" name="Straight Arrow Connector 10">
            <a:extLst>
              <a:ext uri="{FF2B5EF4-FFF2-40B4-BE49-F238E27FC236}">
                <a16:creationId xmlns:a16="http://schemas.microsoft.com/office/drawing/2014/main" id="{F30554C8-F5AD-3E28-ED2D-72A9A28C32C3}"/>
              </a:ext>
            </a:extLst>
          </p:cNvPr>
          <p:cNvCxnSpPr>
            <a:cxnSpLocks/>
          </p:cNvCxnSpPr>
          <p:nvPr/>
        </p:nvCxnSpPr>
        <p:spPr>
          <a:xfrm>
            <a:off x="1753232" y="5276034"/>
            <a:ext cx="1420778" cy="156529"/>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B180C011-DDF3-D156-A203-1CA346B95BAC}"/>
              </a:ext>
            </a:extLst>
          </p:cNvPr>
          <p:cNvCxnSpPr>
            <a:cxnSpLocks/>
          </p:cNvCxnSpPr>
          <p:nvPr/>
        </p:nvCxnSpPr>
        <p:spPr>
          <a:xfrm flipH="1" flipV="1">
            <a:off x="3774488" y="5432563"/>
            <a:ext cx="1534112" cy="505973"/>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19A7196-5FE2-CA07-3AB4-8C9F2CB27FBF}"/>
              </a:ext>
            </a:extLst>
          </p:cNvPr>
          <p:cNvCxnSpPr>
            <a:cxnSpLocks/>
          </p:cNvCxnSpPr>
          <p:nvPr/>
        </p:nvCxnSpPr>
        <p:spPr>
          <a:xfrm>
            <a:off x="2261842" y="3886706"/>
            <a:ext cx="1268803" cy="36550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id="{E6274D55-A3D3-0E84-DD4D-4EE466FA1789}"/>
              </a:ext>
            </a:extLst>
          </p:cNvPr>
          <p:cNvSpPr txBox="1">
            <a:spLocks/>
          </p:cNvSpPr>
          <p:nvPr/>
        </p:nvSpPr>
        <p:spPr>
          <a:xfrm>
            <a:off x="102863" y="4170116"/>
            <a:ext cx="2116915" cy="645530"/>
          </a:xfrm>
          <a:prstGeom prst="rect">
            <a:avLst/>
          </a:prstGeom>
        </p:spPr>
        <p:txBody>
          <a:bodyPr vert="horz" lIns="121888" tIns="60944" rIns="121888" bIns="60944" rtlCol="0">
            <a:normAutofit fontScale="62500" lnSpcReduction="20000"/>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Arial"/>
              <a:buNone/>
            </a:pPr>
            <a:r>
              <a:rPr lang="en-IE" dirty="0">
                <a:solidFill>
                  <a:srgbClr val="00B0F0"/>
                </a:solidFill>
              </a:rPr>
              <a:t>On board EDBG debugger</a:t>
            </a:r>
          </a:p>
        </p:txBody>
      </p:sp>
      <p:sp>
        <p:nvSpPr>
          <p:cNvPr id="20" name="Arrow: Curved Up 19">
            <a:extLst>
              <a:ext uri="{FF2B5EF4-FFF2-40B4-BE49-F238E27FC236}">
                <a16:creationId xmlns:a16="http://schemas.microsoft.com/office/drawing/2014/main" id="{C3EF3616-BF69-84D3-88F4-DB89C469D8E0}"/>
              </a:ext>
            </a:extLst>
          </p:cNvPr>
          <p:cNvSpPr/>
          <p:nvPr/>
        </p:nvSpPr>
        <p:spPr>
          <a:xfrm>
            <a:off x="1509389" y="4472433"/>
            <a:ext cx="1420778" cy="365501"/>
          </a:xfrm>
          <a:prstGeom prst="curvedUp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dirty="0">
              <a:solidFill>
                <a:schemeClr val="tx1"/>
              </a:solidFill>
            </a:endParaRPr>
          </a:p>
        </p:txBody>
      </p:sp>
      <p:sp>
        <p:nvSpPr>
          <p:cNvPr id="24" name="Content Placeholder 2">
            <a:extLst>
              <a:ext uri="{FF2B5EF4-FFF2-40B4-BE49-F238E27FC236}">
                <a16:creationId xmlns:a16="http://schemas.microsoft.com/office/drawing/2014/main" id="{8E84C45B-DEF0-7EAB-B26F-E72AE93C3598}"/>
              </a:ext>
            </a:extLst>
          </p:cNvPr>
          <p:cNvSpPr txBox="1">
            <a:spLocks/>
          </p:cNvSpPr>
          <p:nvPr/>
        </p:nvSpPr>
        <p:spPr>
          <a:xfrm>
            <a:off x="187599" y="1323942"/>
            <a:ext cx="2370915" cy="1751416"/>
          </a:xfrm>
          <a:prstGeom prst="rect">
            <a:avLst/>
          </a:prstGeom>
        </p:spPr>
        <p:txBody>
          <a:bodyPr vert="horz" lIns="121888" tIns="60944" rIns="121888" bIns="60944" rtlCol="0">
            <a:normAutofit/>
          </a:bodyPr>
          <a:lstStyle>
            <a:lvl1pPr marL="274201" indent="-274201" algn="l" defTabSz="609443" rtl="0" eaLnBrk="1" latinLnBrk="0" hangingPunct="1">
              <a:spcBef>
                <a:spcPts val="300"/>
              </a:spcBef>
              <a:buClr>
                <a:srgbClr val="0E3689"/>
              </a:buClr>
              <a:buFont typeface="Arial"/>
              <a:buChar char="•"/>
              <a:defRPr sz="3200" b="1" kern="1200">
                <a:solidFill>
                  <a:srgbClr val="070707"/>
                </a:solidFill>
                <a:latin typeface="+mn-lt"/>
                <a:ea typeface="+mn-ea"/>
                <a:cs typeface="+mn-cs"/>
              </a:defRPr>
            </a:lvl1pPr>
            <a:lvl2pPr marL="576072" indent="-274320" algn="l" defTabSz="609443" rtl="0" eaLnBrk="1" latinLnBrk="0" hangingPunct="1">
              <a:spcBef>
                <a:spcPts val="300"/>
              </a:spcBef>
              <a:buClr>
                <a:srgbClr val="1D9CE4"/>
              </a:buClr>
              <a:buFont typeface="Arial" panose="020B0604020202020204" pitchFamily="34" charset="0"/>
              <a:buChar char="•"/>
              <a:defRPr sz="2800" kern="1200">
                <a:solidFill>
                  <a:srgbClr val="070707"/>
                </a:solidFill>
                <a:latin typeface="+mn-lt"/>
                <a:ea typeface="+mn-ea"/>
                <a:cs typeface="+mn-cs"/>
              </a:defRPr>
            </a:lvl2pPr>
            <a:lvl3pPr marL="868680" indent="-274320" algn="l" defTabSz="609443" rtl="0" eaLnBrk="1" latinLnBrk="0" hangingPunct="1">
              <a:spcBef>
                <a:spcPts val="300"/>
              </a:spcBef>
              <a:buClr>
                <a:srgbClr val="1D9CE4"/>
              </a:buClr>
              <a:buFont typeface="Arial"/>
              <a:buChar char="•"/>
              <a:defRPr sz="2400" kern="1200">
                <a:solidFill>
                  <a:srgbClr val="070707"/>
                </a:solidFill>
                <a:latin typeface="+mn-lt"/>
                <a:ea typeface="+mn-ea"/>
                <a:cs typeface="+mn-cs"/>
              </a:defRPr>
            </a:lvl3pPr>
            <a:lvl4pPr marL="1143000"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4pPr>
            <a:lvl5pPr marL="1435608" indent="-274320" algn="l" defTabSz="609443" rtl="0" eaLnBrk="1" latinLnBrk="0" hangingPunct="1">
              <a:spcBef>
                <a:spcPts val="300"/>
              </a:spcBef>
              <a:buClr>
                <a:srgbClr val="1D9CE4"/>
              </a:buClr>
              <a:buFont typeface="Arial" panose="020B0604020202020204" pitchFamily="34" charset="0"/>
              <a:buChar char="•"/>
              <a:defRPr sz="2000" kern="1200">
                <a:solidFill>
                  <a:srgbClr val="070707"/>
                </a:solidFill>
                <a:latin typeface="+mn-lt"/>
                <a:ea typeface="+mn-ea"/>
                <a:cs typeface="+mn-cs"/>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IE" sz="1800" dirty="0">
                <a:solidFill>
                  <a:srgbClr val="00B0F0"/>
                </a:solidFill>
              </a:rPr>
              <a:t>Ethernet Interface with RMII mounted with EVB-LAN8670-RMII to 10BASE-T1S interface card</a:t>
            </a:r>
          </a:p>
        </p:txBody>
      </p:sp>
      <p:cxnSp>
        <p:nvCxnSpPr>
          <p:cNvPr id="25" name="Straight Arrow Connector 24">
            <a:extLst>
              <a:ext uri="{FF2B5EF4-FFF2-40B4-BE49-F238E27FC236}">
                <a16:creationId xmlns:a16="http://schemas.microsoft.com/office/drawing/2014/main" id="{34AFBD2F-A1DF-62F0-996D-BA788758110F}"/>
              </a:ext>
            </a:extLst>
          </p:cNvPr>
          <p:cNvCxnSpPr>
            <a:cxnSpLocks/>
          </p:cNvCxnSpPr>
          <p:nvPr/>
        </p:nvCxnSpPr>
        <p:spPr>
          <a:xfrm>
            <a:off x="2005790" y="2601618"/>
            <a:ext cx="796567" cy="369676"/>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itle 1">
            <a:extLst>
              <a:ext uri="{FF2B5EF4-FFF2-40B4-BE49-F238E27FC236}">
                <a16:creationId xmlns:a16="http://schemas.microsoft.com/office/drawing/2014/main" id="{63FC8324-818B-38BB-1E24-8F2E74378BA1}"/>
              </a:ext>
            </a:extLst>
          </p:cNvPr>
          <p:cNvSpPr>
            <a:spLocks noGrp="1"/>
          </p:cNvSpPr>
          <p:nvPr>
            <p:ph type="title"/>
          </p:nvPr>
        </p:nvSpPr>
        <p:spPr>
          <a:xfrm>
            <a:off x="355602" y="96297"/>
            <a:ext cx="11403631" cy="777240"/>
          </a:xfrm>
        </p:spPr>
        <p:txBody>
          <a:bodyPr vert="horz" lIns="121888" tIns="60944" rIns="121888" bIns="60944" rtlCol="0" anchor="t" anchorCtr="0">
            <a:normAutofit fontScale="90000"/>
          </a:bodyPr>
          <a:lstStyle/>
          <a:p>
            <a:pPr>
              <a:lnSpc>
                <a:spcPct val="90000"/>
              </a:lnSpc>
            </a:pPr>
            <a:r>
              <a:rPr lang="en-IE" dirty="0"/>
              <a:t>LAN8670 RMII evaluation board with SAME54 Curiosity Ultra</a:t>
            </a:r>
            <a:br>
              <a:rPr lang="en-IE" dirty="0"/>
            </a:br>
            <a:endParaRPr lang="en-US" b="1" kern="1200" normalizeH="0" baseline="0" dirty="0">
              <a:latin typeface="+mj-lt"/>
              <a:ea typeface="+mj-ea"/>
              <a:cs typeface="+mj-cs"/>
            </a:endParaRPr>
          </a:p>
        </p:txBody>
      </p:sp>
    </p:spTree>
    <p:extLst>
      <p:ext uri="{BB962C8B-B14F-4D97-AF65-F5344CB8AC3E}">
        <p14:creationId xmlns:p14="http://schemas.microsoft.com/office/powerpoint/2010/main" val="2221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B877-D5BD-EE21-1623-BBD0508A520B}"/>
              </a:ext>
            </a:extLst>
          </p:cNvPr>
          <p:cNvSpPr>
            <a:spLocks noGrp="1"/>
          </p:cNvSpPr>
          <p:nvPr>
            <p:ph type="title"/>
          </p:nvPr>
        </p:nvSpPr>
        <p:spPr/>
        <p:txBody>
          <a:bodyPr/>
          <a:lstStyle/>
          <a:p>
            <a:r>
              <a:rPr lang="en-IE" dirty="0"/>
              <a:t>Config Summary</a:t>
            </a:r>
          </a:p>
        </p:txBody>
      </p:sp>
      <p:sp>
        <p:nvSpPr>
          <p:cNvPr id="3" name="Content Placeholder 2">
            <a:extLst>
              <a:ext uri="{FF2B5EF4-FFF2-40B4-BE49-F238E27FC236}">
                <a16:creationId xmlns:a16="http://schemas.microsoft.com/office/drawing/2014/main" id="{092049F0-DAF3-1AC2-588E-3C7E50E9B71F}"/>
              </a:ext>
            </a:extLst>
          </p:cNvPr>
          <p:cNvSpPr>
            <a:spLocks noGrp="1"/>
          </p:cNvSpPr>
          <p:nvPr>
            <p:ph sz="quarter" idx="15"/>
          </p:nvPr>
        </p:nvSpPr>
        <p:spPr/>
        <p:txBody>
          <a:bodyPr/>
          <a:lstStyle/>
          <a:p>
            <a:r>
              <a:rPr lang="en-IE" dirty="0"/>
              <a:t>Check the Config Summary to see what has been included</a:t>
            </a:r>
          </a:p>
          <a:p>
            <a:r>
              <a:rPr lang="en-IE" dirty="0"/>
              <a:t>Note the Unsatisfied Dependencies, these are elements of the project that the components require in order to work, and they must be satisfied.</a:t>
            </a:r>
          </a:p>
          <a:p>
            <a:endParaRPr lang="en-IE" dirty="0"/>
          </a:p>
          <a:p>
            <a:endParaRPr lang="en-IE" dirty="0"/>
          </a:p>
        </p:txBody>
      </p:sp>
      <p:pic>
        <p:nvPicPr>
          <p:cNvPr id="6" name="Content Placeholder 5">
            <a:extLst>
              <a:ext uri="{FF2B5EF4-FFF2-40B4-BE49-F238E27FC236}">
                <a16:creationId xmlns:a16="http://schemas.microsoft.com/office/drawing/2014/main" id="{C075227D-FDC0-5A4A-E7D1-6DD4CC1D4900}"/>
              </a:ext>
            </a:extLst>
          </p:cNvPr>
          <p:cNvPicPr>
            <a:picLocks noGrp="1" noChangeAspect="1"/>
          </p:cNvPicPr>
          <p:nvPr>
            <p:ph sz="quarter" idx="16"/>
          </p:nvPr>
        </p:nvPicPr>
        <p:blipFill>
          <a:blip r:embed="rId3"/>
          <a:stretch>
            <a:fillRect/>
          </a:stretch>
        </p:blipFill>
        <p:spPr>
          <a:xfrm>
            <a:off x="6251575" y="1378286"/>
            <a:ext cx="5507038" cy="4476079"/>
          </a:xfrm>
        </p:spPr>
      </p:pic>
      <p:sp>
        <p:nvSpPr>
          <p:cNvPr id="4" name="Rectangle: Rounded Corners 3">
            <a:extLst>
              <a:ext uri="{FF2B5EF4-FFF2-40B4-BE49-F238E27FC236}">
                <a16:creationId xmlns:a16="http://schemas.microsoft.com/office/drawing/2014/main" id="{726BED30-D84F-A7C7-C483-E143C46B1F00}"/>
              </a:ext>
            </a:extLst>
          </p:cNvPr>
          <p:cNvSpPr/>
          <p:nvPr/>
        </p:nvSpPr>
        <p:spPr>
          <a:xfrm>
            <a:off x="6057417" y="5550402"/>
            <a:ext cx="1490345" cy="3888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Rectangle: Rounded Corners 4">
            <a:extLst>
              <a:ext uri="{FF2B5EF4-FFF2-40B4-BE49-F238E27FC236}">
                <a16:creationId xmlns:a16="http://schemas.microsoft.com/office/drawing/2014/main" id="{79CFB589-BA4D-CAC1-4C4D-C3098882E52B}"/>
              </a:ext>
            </a:extLst>
          </p:cNvPr>
          <p:cNvSpPr/>
          <p:nvPr/>
        </p:nvSpPr>
        <p:spPr>
          <a:xfrm>
            <a:off x="7638022" y="4361682"/>
            <a:ext cx="2664218" cy="13075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6">
            <a:extLst>
              <a:ext uri="{FF2B5EF4-FFF2-40B4-BE49-F238E27FC236}">
                <a16:creationId xmlns:a16="http://schemas.microsoft.com/office/drawing/2014/main" id="{1010B1F1-C8AE-C01B-B564-28B8F093E16D}"/>
              </a:ext>
            </a:extLst>
          </p:cNvPr>
          <p:cNvSpPr/>
          <p:nvPr/>
        </p:nvSpPr>
        <p:spPr>
          <a:xfrm>
            <a:off x="6990080" y="1378286"/>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33387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4EFF-A8F3-9755-0DD6-984C09945D85}"/>
              </a:ext>
            </a:extLst>
          </p:cNvPr>
          <p:cNvSpPr>
            <a:spLocks noGrp="1"/>
          </p:cNvSpPr>
          <p:nvPr>
            <p:ph type="title"/>
          </p:nvPr>
        </p:nvSpPr>
        <p:spPr/>
        <p:txBody>
          <a:bodyPr/>
          <a:lstStyle/>
          <a:p>
            <a:r>
              <a:rPr lang="en-IE" dirty="0"/>
              <a:t>TCP/IP Data Link Dependencies</a:t>
            </a:r>
          </a:p>
        </p:txBody>
      </p:sp>
      <p:sp>
        <p:nvSpPr>
          <p:cNvPr id="3" name="Content Placeholder 2">
            <a:extLst>
              <a:ext uri="{FF2B5EF4-FFF2-40B4-BE49-F238E27FC236}">
                <a16:creationId xmlns:a16="http://schemas.microsoft.com/office/drawing/2014/main" id="{C24CA3A0-2AB2-1653-DFBD-6CE0216076D1}"/>
              </a:ext>
            </a:extLst>
          </p:cNvPr>
          <p:cNvSpPr>
            <a:spLocks noGrp="1"/>
          </p:cNvSpPr>
          <p:nvPr>
            <p:ph sz="quarter" idx="15"/>
          </p:nvPr>
        </p:nvSpPr>
        <p:spPr/>
        <p:txBody>
          <a:bodyPr/>
          <a:lstStyle/>
          <a:p>
            <a:r>
              <a:rPr lang="en-IE" dirty="0"/>
              <a:t>In the Data Link Layer, connect NETCONFIG-0 to GMAC</a:t>
            </a:r>
          </a:p>
          <a:p>
            <a:r>
              <a:rPr lang="en-IE" dirty="0"/>
              <a:t>Connect GMAC to LAN867x PHY driver</a:t>
            </a:r>
          </a:p>
          <a:p>
            <a:pPr lvl="1"/>
            <a:r>
              <a:rPr lang="en-IE" dirty="0"/>
              <a:t>To do these connections, simply use the mouse to “draw” a line between the red/orange dots on the components</a:t>
            </a:r>
          </a:p>
        </p:txBody>
      </p:sp>
      <p:pic>
        <p:nvPicPr>
          <p:cNvPr id="6" name="Content Placeholder 5">
            <a:extLst>
              <a:ext uri="{FF2B5EF4-FFF2-40B4-BE49-F238E27FC236}">
                <a16:creationId xmlns:a16="http://schemas.microsoft.com/office/drawing/2014/main" id="{6F8D76AB-6449-8350-6C13-309F35CF3E9E}"/>
              </a:ext>
            </a:extLst>
          </p:cNvPr>
          <p:cNvPicPr>
            <a:picLocks noGrp="1" noChangeAspect="1"/>
          </p:cNvPicPr>
          <p:nvPr>
            <p:ph sz="quarter" idx="16"/>
          </p:nvPr>
        </p:nvPicPr>
        <p:blipFill>
          <a:blip r:embed="rId3"/>
          <a:stretch>
            <a:fillRect/>
          </a:stretch>
        </p:blipFill>
        <p:spPr>
          <a:xfrm>
            <a:off x="6252195" y="929270"/>
            <a:ext cx="5507038" cy="3813559"/>
          </a:xfrm>
        </p:spPr>
      </p:pic>
      <p:sp>
        <p:nvSpPr>
          <p:cNvPr id="4" name="Rectangle 3">
            <a:extLst>
              <a:ext uri="{FF2B5EF4-FFF2-40B4-BE49-F238E27FC236}">
                <a16:creationId xmlns:a16="http://schemas.microsoft.com/office/drawing/2014/main" id="{DA19FC4B-9187-ACE3-EF6F-1FFC3A3BAEE0}"/>
              </a:ext>
            </a:extLst>
          </p:cNvPr>
          <p:cNvSpPr/>
          <p:nvPr/>
        </p:nvSpPr>
        <p:spPr>
          <a:xfrm>
            <a:off x="7005320" y="929270"/>
            <a:ext cx="215900" cy="11211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92634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4EA34B-2484-EDF9-D9CA-1F686259D29E}"/>
              </a:ext>
            </a:extLst>
          </p:cNvPr>
          <p:cNvPicPr>
            <a:picLocks noChangeAspect="1"/>
          </p:cNvPicPr>
          <p:nvPr/>
        </p:nvPicPr>
        <p:blipFill>
          <a:blip r:embed="rId3"/>
          <a:stretch>
            <a:fillRect/>
          </a:stretch>
        </p:blipFill>
        <p:spPr>
          <a:xfrm>
            <a:off x="7511126" y="4068931"/>
            <a:ext cx="2929039" cy="2525525"/>
          </a:xfrm>
          <a:prstGeom prst="rect">
            <a:avLst/>
          </a:prstGeom>
        </p:spPr>
      </p:pic>
      <p:sp>
        <p:nvSpPr>
          <p:cNvPr id="2" name="Title 1">
            <a:extLst>
              <a:ext uri="{FF2B5EF4-FFF2-40B4-BE49-F238E27FC236}">
                <a16:creationId xmlns:a16="http://schemas.microsoft.com/office/drawing/2014/main" id="{18DCECB4-D125-F655-750E-2239E08C2B96}"/>
              </a:ext>
            </a:extLst>
          </p:cNvPr>
          <p:cNvSpPr>
            <a:spLocks noGrp="1"/>
          </p:cNvSpPr>
          <p:nvPr>
            <p:ph type="title"/>
          </p:nvPr>
        </p:nvSpPr>
        <p:spPr/>
        <p:txBody>
          <a:bodyPr/>
          <a:lstStyle/>
          <a:p>
            <a:r>
              <a:rPr lang="en-IE" dirty="0"/>
              <a:t>System Console</a:t>
            </a:r>
          </a:p>
        </p:txBody>
      </p:sp>
      <p:sp>
        <p:nvSpPr>
          <p:cNvPr id="3" name="Content Placeholder 2">
            <a:extLst>
              <a:ext uri="{FF2B5EF4-FFF2-40B4-BE49-F238E27FC236}">
                <a16:creationId xmlns:a16="http://schemas.microsoft.com/office/drawing/2014/main" id="{8178487F-33B0-0728-D79A-973C383AC6F3}"/>
              </a:ext>
            </a:extLst>
          </p:cNvPr>
          <p:cNvSpPr>
            <a:spLocks noGrp="1"/>
          </p:cNvSpPr>
          <p:nvPr>
            <p:ph sz="quarter" idx="15"/>
          </p:nvPr>
        </p:nvSpPr>
        <p:spPr>
          <a:xfrm>
            <a:off x="355602" y="929270"/>
            <a:ext cx="5404489" cy="5374679"/>
          </a:xfrm>
        </p:spPr>
        <p:txBody>
          <a:bodyPr>
            <a:normAutofit fontScale="92500" lnSpcReduction="10000"/>
          </a:bodyPr>
          <a:lstStyle/>
          <a:p>
            <a:r>
              <a:rPr lang="en-IE" dirty="0"/>
              <a:t>Return to the Project Graph, you should see the TCP/IP Stack and the </a:t>
            </a:r>
            <a:r>
              <a:rPr lang="en-IE" dirty="0" err="1"/>
              <a:t>WolfCrypt</a:t>
            </a:r>
            <a:r>
              <a:rPr lang="en-IE" dirty="0"/>
              <a:t> components. (You may need to accept the </a:t>
            </a:r>
            <a:r>
              <a:rPr lang="en-IE" dirty="0" err="1"/>
              <a:t>Wolfcrypt</a:t>
            </a:r>
            <a:r>
              <a:rPr lang="en-IE" dirty="0"/>
              <a:t> dependency confirmation popup at this point if you have not already)</a:t>
            </a:r>
          </a:p>
          <a:p>
            <a:r>
              <a:rPr lang="en-IE" dirty="0"/>
              <a:t>Use the Project Graph to add the System Console to the project</a:t>
            </a:r>
          </a:p>
          <a:p>
            <a:pPr lvl="1"/>
            <a:r>
              <a:rPr lang="en-IE" dirty="0"/>
              <a:t>Do this by right-clicking on the yellow diamond “SYS_CONSOLE” and select Satisfiers &gt; CONSOLE (</a:t>
            </a:r>
            <a:r>
              <a:rPr lang="en-IE" dirty="0" err="1"/>
              <a:t>sys_console</a:t>
            </a:r>
            <a:r>
              <a:rPr lang="en-IE" dirty="0"/>
              <a:t>)</a:t>
            </a:r>
          </a:p>
          <a:p>
            <a:r>
              <a:rPr lang="en-IE" dirty="0"/>
              <a:t>The System Service Console is now added to the project graph</a:t>
            </a:r>
          </a:p>
          <a:p>
            <a:r>
              <a:rPr lang="en-IE" dirty="0"/>
              <a:t>This Console needs a UART instance, right click on the yellow diamond labelled “UART” and select SERCOM1</a:t>
            </a:r>
          </a:p>
          <a:p>
            <a:endParaRPr lang="en-IE" dirty="0"/>
          </a:p>
        </p:txBody>
      </p:sp>
      <p:pic>
        <p:nvPicPr>
          <p:cNvPr id="6" name="Content Placeholder 5">
            <a:extLst>
              <a:ext uri="{FF2B5EF4-FFF2-40B4-BE49-F238E27FC236}">
                <a16:creationId xmlns:a16="http://schemas.microsoft.com/office/drawing/2014/main" id="{FD010BA5-05F9-429C-42FC-513847F29B9D}"/>
              </a:ext>
            </a:extLst>
          </p:cNvPr>
          <p:cNvPicPr>
            <a:picLocks noGrp="1" noChangeAspect="1"/>
          </p:cNvPicPr>
          <p:nvPr>
            <p:ph sz="quarter" idx="16"/>
          </p:nvPr>
        </p:nvPicPr>
        <p:blipFill>
          <a:blip r:embed="rId4"/>
          <a:stretch>
            <a:fillRect/>
          </a:stretch>
        </p:blipFill>
        <p:spPr>
          <a:xfrm>
            <a:off x="6252195" y="1885492"/>
            <a:ext cx="5507038" cy="2088213"/>
          </a:xfrm>
        </p:spPr>
      </p:pic>
      <p:sp>
        <p:nvSpPr>
          <p:cNvPr id="7" name="Rectangle: Rounded Corners 6">
            <a:extLst>
              <a:ext uri="{FF2B5EF4-FFF2-40B4-BE49-F238E27FC236}">
                <a16:creationId xmlns:a16="http://schemas.microsoft.com/office/drawing/2014/main" id="{DD30E456-CF4D-2B16-54C3-5F9E0EAC04B1}"/>
              </a:ext>
            </a:extLst>
          </p:cNvPr>
          <p:cNvSpPr/>
          <p:nvPr/>
        </p:nvSpPr>
        <p:spPr>
          <a:xfrm>
            <a:off x="8572137" y="3215328"/>
            <a:ext cx="165462" cy="1972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Rectangle: Rounded Corners 14">
            <a:extLst>
              <a:ext uri="{FF2B5EF4-FFF2-40B4-BE49-F238E27FC236}">
                <a16:creationId xmlns:a16="http://schemas.microsoft.com/office/drawing/2014/main" id="{CC1DD5D4-BB76-3F09-CC66-F344892BBC8E}"/>
              </a:ext>
            </a:extLst>
          </p:cNvPr>
          <p:cNvSpPr/>
          <p:nvPr/>
        </p:nvSpPr>
        <p:spPr>
          <a:xfrm>
            <a:off x="7742232" y="4814730"/>
            <a:ext cx="165462" cy="1972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Rectangle: Rounded Corners 15">
            <a:extLst>
              <a:ext uri="{FF2B5EF4-FFF2-40B4-BE49-F238E27FC236}">
                <a16:creationId xmlns:a16="http://schemas.microsoft.com/office/drawing/2014/main" id="{D5A87C0B-4EE3-33DD-2A2B-AF1F32C00AC0}"/>
              </a:ext>
            </a:extLst>
          </p:cNvPr>
          <p:cNvSpPr/>
          <p:nvPr/>
        </p:nvSpPr>
        <p:spPr>
          <a:xfrm>
            <a:off x="9376797" y="5331693"/>
            <a:ext cx="866874" cy="1374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7" name="Straight Arrow Connector 16">
            <a:extLst>
              <a:ext uri="{FF2B5EF4-FFF2-40B4-BE49-F238E27FC236}">
                <a16:creationId xmlns:a16="http://schemas.microsoft.com/office/drawing/2014/main" id="{DBCA5083-EBA0-C586-5F07-16943D0849CE}"/>
              </a:ext>
            </a:extLst>
          </p:cNvPr>
          <p:cNvCxnSpPr>
            <a:cxnSpLocks/>
          </p:cNvCxnSpPr>
          <p:nvPr/>
        </p:nvCxnSpPr>
        <p:spPr>
          <a:xfrm>
            <a:off x="7207623" y="4917379"/>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a:extLst>
              <a:ext uri="{FF2B5EF4-FFF2-40B4-BE49-F238E27FC236}">
                <a16:creationId xmlns:a16="http://schemas.microsoft.com/office/drawing/2014/main" id="{382EFB3A-BEE9-A5EF-EB46-5B06A6FB8ADA}"/>
              </a:ext>
            </a:extLst>
          </p:cNvPr>
          <p:cNvCxnSpPr>
            <a:cxnSpLocks/>
          </p:cNvCxnSpPr>
          <p:nvPr/>
        </p:nvCxnSpPr>
        <p:spPr>
          <a:xfrm>
            <a:off x="8050306" y="3314989"/>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8" name="Picture 7">
            <a:extLst>
              <a:ext uri="{FF2B5EF4-FFF2-40B4-BE49-F238E27FC236}">
                <a16:creationId xmlns:a16="http://schemas.microsoft.com/office/drawing/2014/main" id="{5E705530-E0D5-CACE-01B6-68CA83327D24}"/>
              </a:ext>
            </a:extLst>
          </p:cNvPr>
          <p:cNvPicPr>
            <a:picLocks noChangeAspect="1"/>
          </p:cNvPicPr>
          <p:nvPr/>
        </p:nvPicPr>
        <p:blipFill>
          <a:blip r:embed="rId5"/>
          <a:stretch>
            <a:fillRect/>
          </a:stretch>
        </p:blipFill>
        <p:spPr>
          <a:xfrm>
            <a:off x="7238312" y="536074"/>
            <a:ext cx="3534803" cy="1128714"/>
          </a:xfrm>
          <a:prstGeom prst="rect">
            <a:avLst/>
          </a:prstGeom>
        </p:spPr>
      </p:pic>
      <p:sp>
        <p:nvSpPr>
          <p:cNvPr id="9" name="Rectangle: Rounded Corners 8">
            <a:extLst>
              <a:ext uri="{FF2B5EF4-FFF2-40B4-BE49-F238E27FC236}">
                <a16:creationId xmlns:a16="http://schemas.microsoft.com/office/drawing/2014/main" id="{E2993652-0C0F-006C-156F-5592A6533B55}"/>
              </a:ext>
            </a:extLst>
          </p:cNvPr>
          <p:cNvSpPr/>
          <p:nvPr/>
        </p:nvSpPr>
        <p:spPr>
          <a:xfrm>
            <a:off x="8412480" y="1375040"/>
            <a:ext cx="609600" cy="2897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0" name="Straight Arrow Connector 9">
            <a:extLst>
              <a:ext uri="{FF2B5EF4-FFF2-40B4-BE49-F238E27FC236}">
                <a16:creationId xmlns:a16="http://schemas.microsoft.com/office/drawing/2014/main" id="{377E6CEF-A9BB-1310-5FD7-A3200219AC90}"/>
              </a:ext>
            </a:extLst>
          </p:cNvPr>
          <p:cNvCxnSpPr>
            <a:cxnSpLocks/>
          </p:cNvCxnSpPr>
          <p:nvPr/>
        </p:nvCxnSpPr>
        <p:spPr>
          <a:xfrm>
            <a:off x="5468214" y="1385126"/>
            <a:ext cx="1739409"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6EB92EE9-7E28-8209-44F2-03B95468DE43}"/>
              </a:ext>
            </a:extLst>
          </p:cNvPr>
          <p:cNvCxnSpPr>
            <a:cxnSpLocks/>
          </p:cNvCxnSpPr>
          <p:nvPr/>
        </p:nvCxnSpPr>
        <p:spPr>
          <a:xfrm>
            <a:off x="5573486" y="5345219"/>
            <a:ext cx="1802674"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27C09AA0-D43C-27FB-5223-46E6E18BF101}"/>
              </a:ext>
            </a:extLst>
          </p:cNvPr>
          <p:cNvCxnSpPr>
            <a:cxnSpLocks/>
          </p:cNvCxnSpPr>
          <p:nvPr/>
        </p:nvCxnSpPr>
        <p:spPr>
          <a:xfrm>
            <a:off x="5573486" y="3015676"/>
            <a:ext cx="60960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3596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DC06-F519-9F96-FA92-F0DE337919A8}"/>
              </a:ext>
            </a:extLst>
          </p:cNvPr>
          <p:cNvSpPr>
            <a:spLocks noGrp="1"/>
          </p:cNvSpPr>
          <p:nvPr>
            <p:ph type="title"/>
          </p:nvPr>
        </p:nvSpPr>
        <p:spPr/>
        <p:txBody>
          <a:bodyPr/>
          <a:lstStyle/>
          <a:p>
            <a:r>
              <a:rPr lang="en-IE" dirty="0"/>
              <a:t>TIME System Service</a:t>
            </a:r>
          </a:p>
        </p:txBody>
      </p:sp>
      <p:sp>
        <p:nvSpPr>
          <p:cNvPr id="3" name="Content Placeholder 2">
            <a:extLst>
              <a:ext uri="{FF2B5EF4-FFF2-40B4-BE49-F238E27FC236}">
                <a16:creationId xmlns:a16="http://schemas.microsoft.com/office/drawing/2014/main" id="{75C97D7E-1327-56B3-2949-B904C169CC34}"/>
              </a:ext>
            </a:extLst>
          </p:cNvPr>
          <p:cNvSpPr>
            <a:spLocks noGrp="1"/>
          </p:cNvSpPr>
          <p:nvPr>
            <p:ph sz="quarter" idx="15"/>
          </p:nvPr>
        </p:nvSpPr>
        <p:spPr/>
        <p:txBody>
          <a:bodyPr/>
          <a:lstStyle/>
          <a:p>
            <a:r>
              <a:rPr lang="en-IE" dirty="0"/>
              <a:t>Add the TIME System Service from the Device Resources window, which is located in Libraries &gt; Harmony &gt; System Services</a:t>
            </a:r>
          </a:p>
          <a:p>
            <a:r>
              <a:rPr lang="en-IE" dirty="0"/>
              <a:t>Do this by clicking on the “+” beside the TIME system service</a:t>
            </a:r>
          </a:p>
          <a:p>
            <a:endParaRPr lang="en-IE" dirty="0"/>
          </a:p>
          <a:p>
            <a:r>
              <a:rPr lang="en-IE" dirty="0"/>
              <a:t>Right click on the yellow diamond labelled “TMR” and select TC0 as the timer for the project (the diamond will turn green when TC0 is added)</a:t>
            </a:r>
          </a:p>
        </p:txBody>
      </p:sp>
      <p:pic>
        <p:nvPicPr>
          <p:cNvPr id="6" name="Content Placeholder 5">
            <a:extLst>
              <a:ext uri="{FF2B5EF4-FFF2-40B4-BE49-F238E27FC236}">
                <a16:creationId xmlns:a16="http://schemas.microsoft.com/office/drawing/2014/main" id="{3129053B-2106-1119-0406-28D43C3C4A38}"/>
              </a:ext>
            </a:extLst>
          </p:cNvPr>
          <p:cNvPicPr>
            <a:picLocks noGrp="1" noChangeAspect="1"/>
          </p:cNvPicPr>
          <p:nvPr>
            <p:ph sz="quarter" idx="16"/>
          </p:nvPr>
        </p:nvPicPr>
        <p:blipFill>
          <a:blip r:embed="rId3"/>
          <a:stretch>
            <a:fillRect/>
          </a:stretch>
        </p:blipFill>
        <p:spPr>
          <a:xfrm>
            <a:off x="7525852" y="928688"/>
            <a:ext cx="2958484" cy="5375275"/>
          </a:xfrm>
        </p:spPr>
      </p:pic>
      <p:sp>
        <p:nvSpPr>
          <p:cNvPr id="7" name="Rectangle: Rounded Corners 6">
            <a:extLst>
              <a:ext uri="{FF2B5EF4-FFF2-40B4-BE49-F238E27FC236}">
                <a16:creationId xmlns:a16="http://schemas.microsoft.com/office/drawing/2014/main" id="{9C57D843-AA96-907E-9929-142636B4DCDE}"/>
              </a:ext>
            </a:extLst>
          </p:cNvPr>
          <p:cNvSpPr/>
          <p:nvPr/>
        </p:nvSpPr>
        <p:spPr>
          <a:xfrm>
            <a:off x="8035079" y="5417670"/>
            <a:ext cx="165462" cy="1972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8" name="Straight Arrow Connector 7">
            <a:extLst>
              <a:ext uri="{FF2B5EF4-FFF2-40B4-BE49-F238E27FC236}">
                <a16:creationId xmlns:a16="http://schemas.microsoft.com/office/drawing/2014/main" id="{B8F9B204-6E39-2C7F-E4A3-BA389B75A0C6}"/>
              </a:ext>
            </a:extLst>
          </p:cNvPr>
          <p:cNvCxnSpPr>
            <a:cxnSpLocks/>
          </p:cNvCxnSpPr>
          <p:nvPr/>
        </p:nvCxnSpPr>
        <p:spPr>
          <a:xfrm>
            <a:off x="7525852" y="5514343"/>
            <a:ext cx="461320"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16" name="Group 15">
            <a:extLst>
              <a:ext uri="{FF2B5EF4-FFF2-40B4-BE49-F238E27FC236}">
                <a16:creationId xmlns:a16="http://schemas.microsoft.com/office/drawing/2014/main" id="{B224DFFB-7D07-916C-E1AB-0C463A9919C9}"/>
              </a:ext>
            </a:extLst>
          </p:cNvPr>
          <p:cNvGrpSpPr/>
          <p:nvPr/>
        </p:nvGrpSpPr>
        <p:grpSpPr>
          <a:xfrm>
            <a:off x="3313400" y="5208090"/>
            <a:ext cx="1514686" cy="1497512"/>
            <a:chOff x="3262600" y="5065526"/>
            <a:chExt cx="1514686" cy="1497512"/>
          </a:xfrm>
        </p:grpSpPr>
        <p:pic>
          <p:nvPicPr>
            <p:cNvPr id="15" name="Picture 14">
              <a:extLst>
                <a:ext uri="{FF2B5EF4-FFF2-40B4-BE49-F238E27FC236}">
                  <a16:creationId xmlns:a16="http://schemas.microsoft.com/office/drawing/2014/main" id="{9EFA39B6-5779-F8AC-D7F5-93A9D6A10FDE}"/>
                </a:ext>
              </a:extLst>
            </p:cNvPr>
            <p:cNvPicPr>
              <a:picLocks noChangeAspect="1"/>
            </p:cNvPicPr>
            <p:nvPr/>
          </p:nvPicPr>
          <p:blipFill>
            <a:blip r:embed="rId4"/>
            <a:stretch>
              <a:fillRect/>
            </a:stretch>
          </p:blipFill>
          <p:spPr>
            <a:xfrm>
              <a:off x="3262600" y="5065526"/>
              <a:ext cx="1514686" cy="1238423"/>
            </a:xfrm>
            <a:prstGeom prst="rect">
              <a:avLst/>
            </a:prstGeom>
          </p:spPr>
        </p:pic>
        <p:grpSp>
          <p:nvGrpSpPr>
            <p:cNvPr id="13" name="Group 12">
              <a:extLst>
                <a:ext uri="{FF2B5EF4-FFF2-40B4-BE49-F238E27FC236}">
                  <a16:creationId xmlns:a16="http://schemas.microsoft.com/office/drawing/2014/main" id="{73B7464B-95DB-C78B-0464-076BE15696EA}"/>
                </a:ext>
              </a:extLst>
            </p:cNvPr>
            <p:cNvGrpSpPr/>
            <p:nvPr/>
          </p:nvGrpSpPr>
          <p:grpSpPr>
            <a:xfrm rot="5400000" flipH="1">
              <a:off x="3118770" y="6161372"/>
              <a:ext cx="588951" cy="214382"/>
              <a:chOff x="7822767" y="5552911"/>
              <a:chExt cx="558480" cy="214382"/>
            </a:xfrm>
          </p:grpSpPr>
          <p:sp>
            <p:nvSpPr>
              <p:cNvPr id="11" name="Rectangle: Rounded Corners 10">
                <a:extLst>
                  <a:ext uri="{FF2B5EF4-FFF2-40B4-BE49-F238E27FC236}">
                    <a16:creationId xmlns:a16="http://schemas.microsoft.com/office/drawing/2014/main" id="{42C20F3F-9FF3-A69F-2A1A-9ACA8EF4B247}"/>
                  </a:ext>
                </a:extLst>
              </p:cNvPr>
              <p:cNvSpPr/>
              <p:nvPr/>
            </p:nvSpPr>
            <p:spPr>
              <a:xfrm>
                <a:off x="8187479" y="5552911"/>
                <a:ext cx="193768" cy="21438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12" name="Straight Arrow Connector 11">
                <a:extLst>
                  <a:ext uri="{FF2B5EF4-FFF2-40B4-BE49-F238E27FC236}">
                    <a16:creationId xmlns:a16="http://schemas.microsoft.com/office/drawing/2014/main" id="{C504CF6D-B619-9C40-90EC-5C3F28E5369D}"/>
                  </a:ext>
                </a:extLst>
              </p:cNvPr>
              <p:cNvCxnSpPr>
                <a:cxnSpLocks/>
              </p:cNvCxnSpPr>
              <p:nvPr/>
            </p:nvCxnSpPr>
            <p:spPr>
              <a:xfrm rot="5400000" flipH="1" flipV="1">
                <a:off x="7981170" y="5508341"/>
                <a:ext cx="0" cy="316805"/>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104678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05C6-68F1-02E1-69AC-838CD548A821}"/>
              </a:ext>
            </a:extLst>
          </p:cNvPr>
          <p:cNvSpPr>
            <a:spLocks noGrp="1"/>
          </p:cNvSpPr>
          <p:nvPr>
            <p:ph type="title"/>
          </p:nvPr>
        </p:nvSpPr>
        <p:spPr/>
        <p:txBody>
          <a:bodyPr/>
          <a:lstStyle/>
          <a:p>
            <a:r>
              <a:rPr lang="en-IE" dirty="0"/>
              <a:t>COMMAND and DEBUG </a:t>
            </a:r>
          </a:p>
        </p:txBody>
      </p:sp>
      <p:sp>
        <p:nvSpPr>
          <p:cNvPr id="3" name="Content Placeholder 2">
            <a:extLst>
              <a:ext uri="{FF2B5EF4-FFF2-40B4-BE49-F238E27FC236}">
                <a16:creationId xmlns:a16="http://schemas.microsoft.com/office/drawing/2014/main" id="{A3EC744D-9279-B8FE-910C-3ED23A5F7F9E}"/>
              </a:ext>
            </a:extLst>
          </p:cNvPr>
          <p:cNvSpPr>
            <a:spLocks noGrp="1"/>
          </p:cNvSpPr>
          <p:nvPr>
            <p:ph sz="quarter" idx="15"/>
          </p:nvPr>
        </p:nvSpPr>
        <p:spPr>
          <a:xfrm>
            <a:off x="313766" y="873537"/>
            <a:ext cx="5507280" cy="5374679"/>
          </a:xfrm>
        </p:spPr>
        <p:txBody>
          <a:bodyPr/>
          <a:lstStyle/>
          <a:p>
            <a:r>
              <a:rPr lang="en-IE" dirty="0"/>
              <a:t>Add the COMMAND (</a:t>
            </a:r>
            <a:r>
              <a:rPr lang="en-IE" dirty="0" err="1"/>
              <a:t>sys_command</a:t>
            </a:r>
            <a:r>
              <a:rPr lang="en-IE" dirty="0"/>
              <a:t>) and DEBUG (</a:t>
            </a:r>
            <a:r>
              <a:rPr lang="en-IE" dirty="0" err="1"/>
              <a:t>sys_debug</a:t>
            </a:r>
            <a:r>
              <a:rPr lang="en-IE" dirty="0"/>
              <a:t>) as Consumers for the Console System Service, along with the TCP/IP Stack.</a:t>
            </a:r>
          </a:p>
          <a:p>
            <a:r>
              <a:rPr lang="en-IE" dirty="0"/>
              <a:t>Do this by right clicking on the green square labelled “SYS_CONSOLE” and selecting these components, one at a time</a:t>
            </a:r>
          </a:p>
          <a:p>
            <a:endParaRPr lang="en-IE" dirty="0"/>
          </a:p>
          <a:p>
            <a:r>
              <a:rPr lang="en-IE" dirty="0"/>
              <a:t>The TCP/IP Config Summary should now have no unsatisfied dependencies</a:t>
            </a:r>
          </a:p>
          <a:p>
            <a:r>
              <a:rPr lang="en-IE" dirty="0"/>
              <a:t>Close the TCP/IP Configuration Tool at this point</a:t>
            </a:r>
          </a:p>
        </p:txBody>
      </p:sp>
      <p:pic>
        <p:nvPicPr>
          <p:cNvPr id="6" name="Content Placeholder 5">
            <a:extLst>
              <a:ext uri="{FF2B5EF4-FFF2-40B4-BE49-F238E27FC236}">
                <a16:creationId xmlns:a16="http://schemas.microsoft.com/office/drawing/2014/main" id="{6225D56E-8FD3-107B-3672-119F481A456B}"/>
              </a:ext>
            </a:extLst>
          </p:cNvPr>
          <p:cNvPicPr>
            <a:picLocks noGrp="1" noChangeAspect="1"/>
          </p:cNvPicPr>
          <p:nvPr>
            <p:ph sz="quarter" idx="16"/>
          </p:nvPr>
        </p:nvPicPr>
        <p:blipFill>
          <a:blip r:embed="rId3"/>
          <a:stretch>
            <a:fillRect/>
          </a:stretch>
        </p:blipFill>
        <p:spPr>
          <a:xfrm>
            <a:off x="6161928" y="929270"/>
            <a:ext cx="5507038" cy="2148411"/>
          </a:xfrm>
        </p:spPr>
      </p:pic>
      <p:pic>
        <p:nvPicPr>
          <p:cNvPr id="8" name="Picture 7">
            <a:extLst>
              <a:ext uri="{FF2B5EF4-FFF2-40B4-BE49-F238E27FC236}">
                <a16:creationId xmlns:a16="http://schemas.microsoft.com/office/drawing/2014/main" id="{C63FE556-2684-244E-F973-A88F9E55D2B1}"/>
              </a:ext>
            </a:extLst>
          </p:cNvPr>
          <p:cNvPicPr>
            <a:picLocks noChangeAspect="1"/>
          </p:cNvPicPr>
          <p:nvPr/>
        </p:nvPicPr>
        <p:blipFill>
          <a:blip r:embed="rId4"/>
          <a:stretch>
            <a:fillRect/>
          </a:stretch>
        </p:blipFill>
        <p:spPr>
          <a:xfrm>
            <a:off x="6161928" y="3478304"/>
            <a:ext cx="4207583" cy="2931459"/>
          </a:xfrm>
          <a:prstGeom prst="rect">
            <a:avLst/>
          </a:prstGeom>
        </p:spPr>
      </p:pic>
      <p:sp>
        <p:nvSpPr>
          <p:cNvPr id="4" name="Rectangle: Rounded Corners 3">
            <a:extLst>
              <a:ext uri="{FF2B5EF4-FFF2-40B4-BE49-F238E27FC236}">
                <a16:creationId xmlns:a16="http://schemas.microsoft.com/office/drawing/2014/main" id="{BB85D344-DC91-9A33-FAA6-9190964B440F}"/>
              </a:ext>
            </a:extLst>
          </p:cNvPr>
          <p:cNvSpPr/>
          <p:nvPr/>
        </p:nvSpPr>
        <p:spPr>
          <a:xfrm rot="5400000" flipH="1">
            <a:off x="10183654" y="3462264"/>
            <a:ext cx="174490" cy="1972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597261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7BAE-B50D-690A-FBCE-36FB312FA8B1}"/>
              </a:ext>
            </a:extLst>
          </p:cNvPr>
          <p:cNvSpPr>
            <a:spLocks noGrp="1"/>
          </p:cNvSpPr>
          <p:nvPr>
            <p:ph type="title"/>
          </p:nvPr>
        </p:nvSpPr>
        <p:spPr/>
        <p:txBody>
          <a:bodyPr/>
          <a:lstStyle/>
          <a:p>
            <a:r>
              <a:rPr lang="en-IE" dirty="0"/>
              <a:t>Project Graph</a:t>
            </a:r>
          </a:p>
        </p:txBody>
      </p:sp>
      <p:sp>
        <p:nvSpPr>
          <p:cNvPr id="3" name="Content Placeholder 2">
            <a:extLst>
              <a:ext uri="{FF2B5EF4-FFF2-40B4-BE49-F238E27FC236}">
                <a16:creationId xmlns:a16="http://schemas.microsoft.com/office/drawing/2014/main" id="{ECE390B5-8CB0-15B3-A6FC-3676048E505C}"/>
              </a:ext>
            </a:extLst>
          </p:cNvPr>
          <p:cNvSpPr>
            <a:spLocks noGrp="1"/>
          </p:cNvSpPr>
          <p:nvPr>
            <p:ph sz="quarter" idx="15"/>
          </p:nvPr>
        </p:nvSpPr>
        <p:spPr/>
        <p:txBody>
          <a:bodyPr/>
          <a:lstStyle/>
          <a:p>
            <a:r>
              <a:rPr lang="en-IE" dirty="0"/>
              <a:t>The project graph should now contain all of the necessary components</a:t>
            </a:r>
          </a:p>
        </p:txBody>
      </p:sp>
      <p:pic>
        <p:nvPicPr>
          <p:cNvPr id="8" name="Picture 7">
            <a:extLst>
              <a:ext uri="{FF2B5EF4-FFF2-40B4-BE49-F238E27FC236}">
                <a16:creationId xmlns:a16="http://schemas.microsoft.com/office/drawing/2014/main" id="{7002844D-661E-F227-7952-A509FFBBDFDC}"/>
              </a:ext>
            </a:extLst>
          </p:cNvPr>
          <p:cNvPicPr>
            <a:picLocks noChangeAspect="1"/>
          </p:cNvPicPr>
          <p:nvPr/>
        </p:nvPicPr>
        <p:blipFill>
          <a:blip r:embed="rId3"/>
          <a:stretch>
            <a:fillRect/>
          </a:stretch>
        </p:blipFill>
        <p:spPr>
          <a:xfrm>
            <a:off x="5703212" y="1432560"/>
            <a:ext cx="6056021" cy="4631844"/>
          </a:xfrm>
          <a:prstGeom prst="rect">
            <a:avLst/>
          </a:prstGeom>
        </p:spPr>
      </p:pic>
    </p:spTree>
    <p:extLst>
      <p:ext uri="{BB962C8B-B14F-4D97-AF65-F5344CB8AC3E}">
        <p14:creationId xmlns:p14="http://schemas.microsoft.com/office/powerpoint/2010/main" val="4064353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0498A-0AD4-3259-EE99-B0F815AC399E}"/>
              </a:ext>
            </a:extLst>
          </p:cNvPr>
          <p:cNvPicPr>
            <a:picLocks noChangeAspect="1"/>
          </p:cNvPicPr>
          <p:nvPr/>
        </p:nvPicPr>
        <p:blipFill>
          <a:blip r:embed="rId3"/>
          <a:stretch>
            <a:fillRect/>
          </a:stretch>
        </p:blipFill>
        <p:spPr>
          <a:xfrm>
            <a:off x="5238842" y="1057833"/>
            <a:ext cx="6589837" cy="3162681"/>
          </a:xfrm>
          <a:prstGeom prst="rect">
            <a:avLst/>
          </a:prstGeom>
        </p:spPr>
      </p:pic>
      <p:sp>
        <p:nvSpPr>
          <p:cNvPr id="3" name="Content Placeholder 2">
            <a:extLst>
              <a:ext uri="{FF2B5EF4-FFF2-40B4-BE49-F238E27FC236}">
                <a16:creationId xmlns:a16="http://schemas.microsoft.com/office/drawing/2014/main" id="{50C88C79-4FA5-3E38-A9AB-2B7AA42CC69D}"/>
              </a:ext>
            </a:extLst>
          </p:cNvPr>
          <p:cNvSpPr>
            <a:spLocks noGrp="1"/>
          </p:cNvSpPr>
          <p:nvPr>
            <p:ph sz="quarter" idx="15"/>
          </p:nvPr>
        </p:nvSpPr>
        <p:spPr>
          <a:xfrm>
            <a:off x="355602" y="929270"/>
            <a:ext cx="4216398" cy="5374679"/>
          </a:xfrm>
        </p:spPr>
        <p:txBody>
          <a:bodyPr/>
          <a:lstStyle/>
          <a:p>
            <a:r>
              <a:rPr lang="en-IE"/>
              <a:t>In the Application Layer, Select the IPERF component, and change the speed to 10Mbps</a:t>
            </a:r>
          </a:p>
          <a:p>
            <a:endParaRPr lang="en-IE"/>
          </a:p>
          <a:p>
            <a:endParaRPr lang="en-IE"/>
          </a:p>
          <a:p>
            <a:endParaRPr lang="en-IE"/>
          </a:p>
        </p:txBody>
      </p:sp>
      <p:sp>
        <p:nvSpPr>
          <p:cNvPr id="9" name="Rectangle: Rounded Corners 8">
            <a:extLst>
              <a:ext uri="{FF2B5EF4-FFF2-40B4-BE49-F238E27FC236}">
                <a16:creationId xmlns:a16="http://schemas.microsoft.com/office/drawing/2014/main" id="{CE081A32-BFC6-FF13-0ED2-80A57CDAD3DF}"/>
              </a:ext>
            </a:extLst>
          </p:cNvPr>
          <p:cNvSpPr/>
          <p:nvPr/>
        </p:nvSpPr>
        <p:spPr>
          <a:xfrm rot="5400000" flipH="1">
            <a:off x="8195532" y="734796"/>
            <a:ext cx="225075" cy="1084294"/>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Rounded Corners 12">
            <a:extLst>
              <a:ext uri="{FF2B5EF4-FFF2-40B4-BE49-F238E27FC236}">
                <a16:creationId xmlns:a16="http://schemas.microsoft.com/office/drawing/2014/main" id="{CF6D19E1-AA67-3F2E-231D-ADC746C05DE8}"/>
              </a:ext>
            </a:extLst>
          </p:cNvPr>
          <p:cNvSpPr/>
          <p:nvPr/>
        </p:nvSpPr>
        <p:spPr>
          <a:xfrm rot="5400000" flipH="1">
            <a:off x="9588265" y="538896"/>
            <a:ext cx="1432919" cy="2909015"/>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itle 1">
            <a:extLst>
              <a:ext uri="{FF2B5EF4-FFF2-40B4-BE49-F238E27FC236}">
                <a16:creationId xmlns:a16="http://schemas.microsoft.com/office/drawing/2014/main" id="{8CC49D5C-203E-2E20-AB8A-1310946157DE}"/>
              </a:ext>
            </a:extLst>
          </p:cNvPr>
          <p:cNvSpPr>
            <a:spLocks noGrp="1"/>
          </p:cNvSpPr>
          <p:nvPr>
            <p:ph type="title"/>
          </p:nvPr>
        </p:nvSpPr>
        <p:spPr>
          <a:xfrm>
            <a:off x="355602" y="96297"/>
            <a:ext cx="11403631" cy="777240"/>
          </a:xfrm>
        </p:spPr>
        <p:txBody>
          <a:bodyPr/>
          <a:lstStyle/>
          <a:p>
            <a:r>
              <a:rPr lang="en-IE"/>
              <a:t>Application Layer Settings</a:t>
            </a:r>
          </a:p>
        </p:txBody>
      </p:sp>
      <p:sp>
        <p:nvSpPr>
          <p:cNvPr id="17" name="Rectangle: Rounded Corners 16">
            <a:extLst>
              <a:ext uri="{FF2B5EF4-FFF2-40B4-BE49-F238E27FC236}">
                <a16:creationId xmlns:a16="http://schemas.microsoft.com/office/drawing/2014/main" id="{A41A8E66-87DA-BD98-8513-094AC8DEF946}"/>
              </a:ext>
            </a:extLst>
          </p:cNvPr>
          <p:cNvSpPr/>
          <p:nvPr/>
        </p:nvSpPr>
        <p:spPr>
          <a:xfrm rot="5400000" flipH="1">
            <a:off x="5417923" y="1407805"/>
            <a:ext cx="731609" cy="824755"/>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265784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88C79-4FA5-3E38-A9AB-2B7AA42CC69D}"/>
              </a:ext>
            </a:extLst>
          </p:cNvPr>
          <p:cNvSpPr>
            <a:spLocks noGrp="1"/>
          </p:cNvSpPr>
          <p:nvPr>
            <p:ph sz="quarter" idx="15"/>
          </p:nvPr>
        </p:nvSpPr>
        <p:spPr>
          <a:xfrm>
            <a:off x="355602" y="929270"/>
            <a:ext cx="4216398" cy="5374679"/>
          </a:xfrm>
        </p:spPr>
        <p:txBody>
          <a:bodyPr/>
          <a:lstStyle/>
          <a:p>
            <a:r>
              <a:rPr lang="en-IE" dirty="0"/>
              <a:t>In the Network Layer, for the ICMPv4 component, select to Use ICMPv4 Client, and Enable ICMP Client Console Commands</a:t>
            </a:r>
          </a:p>
          <a:p>
            <a:endParaRPr lang="en-IE" dirty="0"/>
          </a:p>
          <a:p>
            <a:endParaRPr lang="en-IE" dirty="0"/>
          </a:p>
          <a:p>
            <a:endParaRPr lang="en-IE" dirty="0"/>
          </a:p>
        </p:txBody>
      </p:sp>
      <p:pic>
        <p:nvPicPr>
          <p:cNvPr id="6" name="Picture 5">
            <a:extLst>
              <a:ext uri="{FF2B5EF4-FFF2-40B4-BE49-F238E27FC236}">
                <a16:creationId xmlns:a16="http://schemas.microsoft.com/office/drawing/2014/main" id="{6C9085B2-0ABA-54C8-F719-BF39F84E1DB5}"/>
              </a:ext>
            </a:extLst>
          </p:cNvPr>
          <p:cNvPicPr>
            <a:picLocks noChangeAspect="1"/>
          </p:cNvPicPr>
          <p:nvPr/>
        </p:nvPicPr>
        <p:blipFill>
          <a:blip r:embed="rId3"/>
          <a:stretch>
            <a:fillRect/>
          </a:stretch>
        </p:blipFill>
        <p:spPr>
          <a:xfrm>
            <a:off x="4632608" y="929270"/>
            <a:ext cx="7511193" cy="2164078"/>
          </a:xfrm>
          <a:prstGeom prst="rect">
            <a:avLst/>
          </a:prstGeom>
        </p:spPr>
      </p:pic>
      <p:sp>
        <p:nvSpPr>
          <p:cNvPr id="9" name="Rectangle: Rounded Corners 8">
            <a:extLst>
              <a:ext uri="{FF2B5EF4-FFF2-40B4-BE49-F238E27FC236}">
                <a16:creationId xmlns:a16="http://schemas.microsoft.com/office/drawing/2014/main" id="{CE081A32-BFC6-FF13-0ED2-80A57CDAD3DF}"/>
              </a:ext>
            </a:extLst>
          </p:cNvPr>
          <p:cNvSpPr/>
          <p:nvPr/>
        </p:nvSpPr>
        <p:spPr>
          <a:xfrm rot="5400000" flipH="1">
            <a:off x="8367058" y="531904"/>
            <a:ext cx="233082" cy="1284941"/>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Rounded Corners 12">
            <a:extLst>
              <a:ext uri="{FF2B5EF4-FFF2-40B4-BE49-F238E27FC236}">
                <a16:creationId xmlns:a16="http://schemas.microsoft.com/office/drawing/2014/main" id="{CF6D19E1-AA67-3F2E-231D-ADC746C05DE8}"/>
              </a:ext>
            </a:extLst>
          </p:cNvPr>
          <p:cNvSpPr/>
          <p:nvPr/>
        </p:nvSpPr>
        <p:spPr>
          <a:xfrm rot="5400000" flipH="1">
            <a:off x="9565529" y="780708"/>
            <a:ext cx="1944966" cy="2937439"/>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Title 1">
            <a:extLst>
              <a:ext uri="{FF2B5EF4-FFF2-40B4-BE49-F238E27FC236}">
                <a16:creationId xmlns:a16="http://schemas.microsoft.com/office/drawing/2014/main" id="{8CC49D5C-203E-2E20-AB8A-1310946157DE}"/>
              </a:ext>
            </a:extLst>
          </p:cNvPr>
          <p:cNvSpPr>
            <a:spLocks noGrp="1"/>
          </p:cNvSpPr>
          <p:nvPr>
            <p:ph type="title"/>
          </p:nvPr>
        </p:nvSpPr>
        <p:spPr>
          <a:xfrm>
            <a:off x="355602" y="96297"/>
            <a:ext cx="11403631" cy="777240"/>
          </a:xfrm>
        </p:spPr>
        <p:txBody>
          <a:bodyPr/>
          <a:lstStyle/>
          <a:p>
            <a:r>
              <a:rPr lang="en-IE" dirty="0"/>
              <a:t>Network Layer Settings</a:t>
            </a:r>
          </a:p>
        </p:txBody>
      </p:sp>
      <p:sp>
        <p:nvSpPr>
          <p:cNvPr id="17" name="Rectangle: Rounded Corners 16">
            <a:extLst>
              <a:ext uri="{FF2B5EF4-FFF2-40B4-BE49-F238E27FC236}">
                <a16:creationId xmlns:a16="http://schemas.microsoft.com/office/drawing/2014/main" id="{A41A8E66-87DA-BD98-8513-094AC8DEF946}"/>
              </a:ext>
            </a:extLst>
          </p:cNvPr>
          <p:cNvSpPr/>
          <p:nvPr/>
        </p:nvSpPr>
        <p:spPr>
          <a:xfrm rot="5400000" flipH="1">
            <a:off x="6612891" y="1317738"/>
            <a:ext cx="627674" cy="824755"/>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523968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96D4-CC04-7396-1A66-6914404EA3D8}"/>
              </a:ext>
            </a:extLst>
          </p:cNvPr>
          <p:cNvSpPr>
            <a:spLocks noGrp="1"/>
          </p:cNvSpPr>
          <p:nvPr>
            <p:ph type="title"/>
          </p:nvPr>
        </p:nvSpPr>
        <p:spPr/>
        <p:txBody>
          <a:bodyPr/>
          <a:lstStyle/>
          <a:p>
            <a:r>
              <a:rPr lang="en-IE" dirty="0"/>
              <a:t>Data Link Layer Settings</a:t>
            </a:r>
          </a:p>
        </p:txBody>
      </p:sp>
      <p:sp>
        <p:nvSpPr>
          <p:cNvPr id="3" name="Content Placeholder 2">
            <a:extLst>
              <a:ext uri="{FF2B5EF4-FFF2-40B4-BE49-F238E27FC236}">
                <a16:creationId xmlns:a16="http://schemas.microsoft.com/office/drawing/2014/main" id="{C3CC88D6-5449-FAE1-7323-4ABF6FC12BC8}"/>
              </a:ext>
            </a:extLst>
          </p:cNvPr>
          <p:cNvSpPr>
            <a:spLocks noGrp="1"/>
          </p:cNvSpPr>
          <p:nvPr>
            <p:ph sz="quarter" idx="15"/>
          </p:nvPr>
        </p:nvSpPr>
        <p:spPr>
          <a:xfrm>
            <a:off x="355602" y="929270"/>
            <a:ext cx="4168586" cy="5374679"/>
          </a:xfrm>
        </p:spPr>
        <p:txBody>
          <a:bodyPr/>
          <a:lstStyle/>
          <a:p>
            <a:r>
              <a:rPr lang="en-IE" dirty="0"/>
              <a:t>In the Data Link Layer, click on the GMAC component and set the Ethernet Connection Flags as shown</a:t>
            </a:r>
          </a:p>
          <a:p>
            <a:endParaRPr lang="en-IE" dirty="0"/>
          </a:p>
          <a:p>
            <a:endParaRPr lang="en-IE" dirty="0"/>
          </a:p>
          <a:p>
            <a:r>
              <a:rPr lang="en-IE" dirty="0"/>
              <a:t>Click on the LAN867x PHY Layer component and select the Advanced Settings to use PLCA, leave the other settings as is</a:t>
            </a:r>
          </a:p>
        </p:txBody>
      </p:sp>
      <p:pic>
        <p:nvPicPr>
          <p:cNvPr id="6" name="Picture 5">
            <a:extLst>
              <a:ext uri="{FF2B5EF4-FFF2-40B4-BE49-F238E27FC236}">
                <a16:creationId xmlns:a16="http://schemas.microsoft.com/office/drawing/2014/main" id="{E59C89FB-7832-3978-6DE9-7B9441043287}"/>
              </a:ext>
            </a:extLst>
          </p:cNvPr>
          <p:cNvPicPr>
            <a:picLocks noChangeAspect="1"/>
          </p:cNvPicPr>
          <p:nvPr/>
        </p:nvPicPr>
        <p:blipFill>
          <a:blip r:embed="rId3"/>
          <a:stretch>
            <a:fillRect/>
          </a:stretch>
        </p:blipFill>
        <p:spPr>
          <a:xfrm>
            <a:off x="5032188" y="4351870"/>
            <a:ext cx="7010400" cy="1905298"/>
          </a:xfrm>
          <a:prstGeom prst="rect">
            <a:avLst/>
          </a:prstGeom>
        </p:spPr>
      </p:pic>
      <p:grpSp>
        <p:nvGrpSpPr>
          <p:cNvPr id="7" name="Group 6">
            <a:extLst>
              <a:ext uri="{FF2B5EF4-FFF2-40B4-BE49-F238E27FC236}">
                <a16:creationId xmlns:a16="http://schemas.microsoft.com/office/drawing/2014/main" id="{8DDD9FB0-CED1-F6D5-415F-F72ECDA65E11}"/>
              </a:ext>
            </a:extLst>
          </p:cNvPr>
          <p:cNvGrpSpPr/>
          <p:nvPr/>
        </p:nvGrpSpPr>
        <p:grpSpPr>
          <a:xfrm>
            <a:off x="4747425" y="1278442"/>
            <a:ext cx="7444575" cy="2203186"/>
            <a:chOff x="4632608" y="3764653"/>
            <a:chExt cx="7444575" cy="2203186"/>
          </a:xfrm>
        </p:grpSpPr>
        <p:pic>
          <p:nvPicPr>
            <p:cNvPr id="8" name="Picture 7">
              <a:extLst>
                <a:ext uri="{FF2B5EF4-FFF2-40B4-BE49-F238E27FC236}">
                  <a16:creationId xmlns:a16="http://schemas.microsoft.com/office/drawing/2014/main" id="{174E3602-E01F-B796-1C7D-B772393E1FF1}"/>
                </a:ext>
              </a:extLst>
            </p:cNvPr>
            <p:cNvPicPr>
              <a:picLocks noChangeAspect="1"/>
            </p:cNvPicPr>
            <p:nvPr/>
          </p:nvPicPr>
          <p:blipFill>
            <a:blip r:embed="rId4"/>
            <a:stretch>
              <a:fillRect/>
            </a:stretch>
          </p:blipFill>
          <p:spPr>
            <a:xfrm>
              <a:off x="4632608" y="3764653"/>
              <a:ext cx="7444575" cy="2143650"/>
            </a:xfrm>
            <a:prstGeom prst="rect">
              <a:avLst/>
            </a:prstGeom>
          </p:spPr>
        </p:pic>
        <p:sp>
          <p:nvSpPr>
            <p:cNvPr id="9" name="Rectangle: Rounded Corners 8">
              <a:extLst>
                <a:ext uri="{FF2B5EF4-FFF2-40B4-BE49-F238E27FC236}">
                  <a16:creationId xmlns:a16="http://schemas.microsoft.com/office/drawing/2014/main" id="{A1F6F797-9429-58AC-FF2B-7EB37079D54C}"/>
                </a:ext>
              </a:extLst>
            </p:cNvPr>
            <p:cNvSpPr/>
            <p:nvPr/>
          </p:nvSpPr>
          <p:spPr>
            <a:xfrm rot="5400000" flipH="1">
              <a:off x="8238353" y="3380401"/>
              <a:ext cx="233082" cy="1284941"/>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Rectangle: Rounded Corners 9">
              <a:extLst>
                <a:ext uri="{FF2B5EF4-FFF2-40B4-BE49-F238E27FC236}">
                  <a16:creationId xmlns:a16="http://schemas.microsoft.com/office/drawing/2014/main" id="{B0B6FDC5-BACC-D46E-3909-948A961BBCDC}"/>
                </a:ext>
              </a:extLst>
            </p:cNvPr>
            <p:cNvSpPr/>
            <p:nvPr/>
          </p:nvSpPr>
          <p:spPr>
            <a:xfrm rot="5400000" flipH="1">
              <a:off x="9508752" y="3526636"/>
              <a:ext cx="1944966" cy="2937439"/>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11" name="Rectangle: Rounded Corners 10">
            <a:extLst>
              <a:ext uri="{FF2B5EF4-FFF2-40B4-BE49-F238E27FC236}">
                <a16:creationId xmlns:a16="http://schemas.microsoft.com/office/drawing/2014/main" id="{8D39866A-D44D-9885-41BE-D9DEC053E199}"/>
              </a:ext>
            </a:extLst>
          </p:cNvPr>
          <p:cNvSpPr/>
          <p:nvPr/>
        </p:nvSpPr>
        <p:spPr>
          <a:xfrm rot="5400000" flipH="1">
            <a:off x="6174048" y="2618048"/>
            <a:ext cx="686586" cy="699247"/>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Rounded Corners 12">
            <a:extLst>
              <a:ext uri="{FF2B5EF4-FFF2-40B4-BE49-F238E27FC236}">
                <a16:creationId xmlns:a16="http://schemas.microsoft.com/office/drawing/2014/main" id="{20615F6D-D283-B981-6853-64022583096D}"/>
              </a:ext>
            </a:extLst>
          </p:cNvPr>
          <p:cNvSpPr/>
          <p:nvPr/>
        </p:nvSpPr>
        <p:spPr>
          <a:xfrm rot="5400000" flipH="1">
            <a:off x="5492729" y="5611032"/>
            <a:ext cx="686586" cy="699247"/>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Rectangle: Rounded Corners 13">
            <a:extLst>
              <a:ext uri="{FF2B5EF4-FFF2-40B4-BE49-F238E27FC236}">
                <a16:creationId xmlns:a16="http://schemas.microsoft.com/office/drawing/2014/main" id="{75A37005-6534-77F3-D82B-8156401F982C}"/>
              </a:ext>
            </a:extLst>
          </p:cNvPr>
          <p:cNvSpPr/>
          <p:nvPr/>
        </p:nvSpPr>
        <p:spPr>
          <a:xfrm rot="5400000" flipH="1">
            <a:off x="9573246" y="4223077"/>
            <a:ext cx="1678517" cy="2483225"/>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19285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F6FF-0FD1-417B-9AC7-E5078000AF04}"/>
              </a:ext>
            </a:extLst>
          </p:cNvPr>
          <p:cNvSpPr>
            <a:spLocks noGrp="1"/>
          </p:cNvSpPr>
          <p:nvPr>
            <p:ph type="title"/>
          </p:nvPr>
        </p:nvSpPr>
        <p:spPr/>
        <p:txBody>
          <a:bodyPr/>
          <a:lstStyle/>
          <a:p>
            <a:r>
              <a:rPr lang="en-IE" dirty="0"/>
              <a:t>Network Configuration</a:t>
            </a:r>
          </a:p>
        </p:txBody>
      </p:sp>
      <p:sp>
        <p:nvSpPr>
          <p:cNvPr id="3" name="Content Placeholder 2">
            <a:extLst>
              <a:ext uri="{FF2B5EF4-FFF2-40B4-BE49-F238E27FC236}">
                <a16:creationId xmlns:a16="http://schemas.microsoft.com/office/drawing/2014/main" id="{6EE566E1-34C0-9A58-2B7E-1CB290132B59}"/>
              </a:ext>
            </a:extLst>
          </p:cNvPr>
          <p:cNvSpPr>
            <a:spLocks noGrp="1"/>
          </p:cNvSpPr>
          <p:nvPr>
            <p:ph sz="quarter" idx="15"/>
          </p:nvPr>
        </p:nvSpPr>
        <p:spPr>
          <a:xfrm>
            <a:off x="355601" y="929270"/>
            <a:ext cx="3845857" cy="5374679"/>
          </a:xfrm>
        </p:spPr>
        <p:txBody>
          <a:bodyPr>
            <a:normAutofit fontScale="92500"/>
          </a:bodyPr>
          <a:lstStyle/>
          <a:p>
            <a:r>
              <a:rPr lang="en-IE" dirty="0"/>
              <a:t>Observe the network configuration settings in the NETCONFIG component, change the MAC address and IP Address. </a:t>
            </a:r>
          </a:p>
          <a:p>
            <a:r>
              <a:rPr lang="en-IE" dirty="0"/>
              <a:t>Each of the two boards will need distinct MAC addresses</a:t>
            </a:r>
          </a:p>
          <a:p>
            <a:r>
              <a:rPr lang="en-IE" dirty="0"/>
              <a:t>They will also need distinct IP Addresses which will need to be on the same network subnet with distinct node numbers, here “26” is used</a:t>
            </a:r>
          </a:p>
        </p:txBody>
      </p:sp>
      <p:grpSp>
        <p:nvGrpSpPr>
          <p:cNvPr id="6" name="Group 5">
            <a:extLst>
              <a:ext uri="{FF2B5EF4-FFF2-40B4-BE49-F238E27FC236}">
                <a16:creationId xmlns:a16="http://schemas.microsoft.com/office/drawing/2014/main" id="{5344E1BF-A3C6-EFEC-D967-D154985551B8}"/>
              </a:ext>
            </a:extLst>
          </p:cNvPr>
          <p:cNvGrpSpPr/>
          <p:nvPr/>
        </p:nvGrpSpPr>
        <p:grpSpPr>
          <a:xfrm>
            <a:off x="4948181" y="1099670"/>
            <a:ext cx="6888218" cy="1909693"/>
            <a:chOff x="4948181" y="1099670"/>
            <a:chExt cx="6888218" cy="1909693"/>
          </a:xfrm>
        </p:grpSpPr>
        <p:pic>
          <p:nvPicPr>
            <p:cNvPr id="10" name="Picture 9">
              <a:extLst>
                <a:ext uri="{FF2B5EF4-FFF2-40B4-BE49-F238E27FC236}">
                  <a16:creationId xmlns:a16="http://schemas.microsoft.com/office/drawing/2014/main" id="{8C7D0264-9EE0-D0D4-9C30-957E32B33695}"/>
                </a:ext>
              </a:extLst>
            </p:cNvPr>
            <p:cNvPicPr>
              <a:picLocks noChangeAspect="1"/>
            </p:cNvPicPr>
            <p:nvPr/>
          </p:nvPicPr>
          <p:blipFill>
            <a:blip r:embed="rId3"/>
            <a:stretch>
              <a:fillRect/>
            </a:stretch>
          </p:blipFill>
          <p:spPr>
            <a:xfrm>
              <a:off x="4948181" y="1099670"/>
              <a:ext cx="6888218" cy="1909693"/>
            </a:xfrm>
            <a:prstGeom prst="rect">
              <a:avLst/>
            </a:prstGeom>
          </p:spPr>
        </p:pic>
        <p:sp>
          <p:nvSpPr>
            <p:cNvPr id="11" name="Rectangle: Rounded Corners 10">
              <a:extLst>
                <a:ext uri="{FF2B5EF4-FFF2-40B4-BE49-F238E27FC236}">
                  <a16:creationId xmlns:a16="http://schemas.microsoft.com/office/drawing/2014/main" id="{D13B37DD-0161-576E-DAA1-FDE8BAC1D04F}"/>
                </a:ext>
              </a:extLst>
            </p:cNvPr>
            <p:cNvSpPr/>
            <p:nvPr/>
          </p:nvSpPr>
          <p:spPr>
            <a:xfrm rot="5400000" flipH="1">
              <a:off x="7312565" y="2322213"/>
              <a:ext cx="298116" cy="890494"/>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Rectangle: Rounded Corners 12">
              <a:extLst>
                <a:ext uri="{FF2B5EF4-FFF2-40B4-BE49-F238E27FC236}">
                  <a16:creationId xmlns:a16="http://schemas.microsoft.com/office/drawing/2014/main" id="{7B53A8F4-76EB-DFF8-E026-D03558AB244F}"/>
                </a:ext>
              </a:extLst>
            </p:cNvPr>
            <p:cNvSpPr/>
            <p:nvPr/>
          </p:nvSpPr>
          <p:spPr>
            <a:xfrm rot="5400000" flipH="1">
              <a:off x="9591358" y="748643"/>
              <a:ext cx="1586045" cy="2749704"/>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547924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4E3F-0EB6-EEA1-064B-D687ABA92EB5}"/>
              </a:ext>
            </a:extLst>
          </p:cNvPr>
          <p:cNvSpPr>
            <a:spLocks noGrp="1"/>
          </p:cNvSpPr>
          <p:nvPr>
            <p:ph type="title"/>
          </p:nvPr>
        </p:nvSpPr>
        <p:spPr/>
        <p:txBody>
          <a:bodyPr/>
          <a:lstStyle/>
          <a:p>
            <a:r>
              <a:rPr lang="en-IE" dirty="0"/>
              <a:t>Project Setup</a:t>
            </a:r>
          </a:p>
        </p:txBody>
      </p:sp>
      <p:sp>
        <p:nvSpPr>
          <p:cNvPr id="3" name="Text Placeholder 2">
            <a:extLst>
              <a:ext uri="{FF2B5EF4-FFF2-40B4-BE49-F238E27FC236}">
                <a16:creationId xmlns:a16="http://schemas.microsoft.com/office/drawing/2014/main" id="{1564685F-CE46-88A8-485E-8AAF3D4F7DDD}"/>
              </a:ext>
            </a:extLst>
          </p:cNvPr>
          <p:cNvSpPr>
            <a:spLocks noGrp="1"/>
          </p:cNvSpPr>
          <p:nvPr>
            <p:ph type="body" idx="1"/>
          </p:nvPr>
        </p:nvSpPr>
        <p:spPr/>
        <p:txBody>
          <a:bodyPr/>
          <a:lstStyle/>
          <a:p>
            <a:r>
              <a:rPr lang="en-IE" dirty="0"/>
              <a:t>Step-by-Step Guide to Creating the Project</a:t>
            </a:r>
          </a:p>
        </p:txBody>
      </p:sp>
    </p:spTree>
    <p:extLst>
      <p:ext uri="{BB962C8B-B14F-4D97-AF65-F5344CB8AC3E}">
        <p14:creationId xmlns:p14="http://schemas.microsoft.com/office/powerpoint/2010/main" val="2979762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5435-6143-F5C5-7BF5-DBB3F9C76AAF}"/>
              </a:ext>
            </a:extLst>
          </p:cNvPr>
          <p:cNvSpPr>
            <a:spLocks noGrp="1"/>
          </p:cNvSpPr>
          <p:nvPr>
            <p:ph type="title"/>
          </p:nvPr>
        </p:nvSpPr>
        <p:spPr/>
        <p:txBody>
          <a:bodyPr/>
          <a:lstStyle/>
          <a:p>
            <a:r>
              <a:rPr lang="en-IE" dirty="0"/>
              <a:t>SERCOM Configuration</a:t>
            </a:r>
          </a:p>
        </p:txBody>
      </p:sp>
      <p:sp>
        <p:nvSpPr>
          <p:cNvPr id="3" name="Content Placeholder 2">
            <a:extLst>
              <a:ext uri="{FF2B5EF4-FFF2-40B4-BE49-F238E27FC236}">
                <a16:creationId xmlns:a16="http://schemas.microsoft.com/office/drawing/2014/main" id="{C36FEADA-191D-B0AF-01DD-B9FA98AFB17D}"/>
              </a:ext>
            </a:extLst>
          </p:cNvPr>
          <p:cNvSpPr>
            <a:spLocks noGrp="1"/>
          </p:cNvSpPr>
          <p:nvPr>
            <p:ph sz="quarter" idx="15"/>
          </p:nvPr>
        </p:nvSpPr>
        <p:spPr>
          <a:xfrm>
            <a:off x="355602" y="929270"/>
            <a:ext cx="4150657" cy="5374679"/>
          </a:xfrm>
        </p:spPr>
        <p:txBody>
          <a:bodyPr/>
          <a:lstStyle/>
          <a:p>
            <a:r>
              <a:rPr lang="en-IE" dirty="0"/>
              <a:t>In the Root layer of the Project Graph, configure SERCOM1 to increase the TX and RX Ring Buffer Size to 4096</a:t>
            </a:r>
          </a:p>
          <a:p>
            <a:r>
              <a:rPr lang="en-IE" dirty="0"/>
              <a:t>Set the Receive Pinout to:</a:t>
            </a:r>
            <a:endParaRPr lang="en-US" sz="1800" dirty="0">
              <a:solidFill>
                <a:schemeClr val="tx1"/>
              </a:solidFill>
              <a:effectLst/>
              <a:latin typeface="Arial" panose="020B0604020202020204" pitchFamily="34" charset="0"/>
              <a:ea typeface="Calibri" panose="020F0502020204030204" pitchFamily="34" charset="0"/>
            </a:endParaRPr>
          </a:p>
          <a:p>
            <a:pPr marL="301871" lvl="1" indent="0">
              <a:buNone/>
            </a:pPr>
            <a:r>
              <a:rPr lang="en-US" dirty="0"/>
              <a:t>“SERCOM PAD[1] is used for data reception”</a:t>
            </a:r>
            <a:endParaRPr lang="en-IE" dirty="0"/>
          </a:p>
        </p:txBody>
      </p:sp>
      <p:pic>
        <p:nvPicPr>
          <p:cNvPr id="6" name="Picture 5">
            <a:extLst>
              <a:ext uri="{FF2B5EF4-FFF2-40B4-BE49-F238E27FC236}">
                <a16:creationId xmlns:a16="http://schemas.microsoft.com/office/drawing/2014/main" id="{CF5D68AB-ED0C-7B1B-1A10-A9191CEE18F0}"/>
              </a:ext>
            </a:extLst>
          </p:cNvPr>
          <p:cNvPicPr>
            <a:picLocks noChangeAspect="1"/>
          </p:cNvPicPr>
          <p:nvPr/>
        </p:nvPicPr>
        <p:blipFill>
          <a:blip r:embed="rId3"/>
          <a:stretch>
            <a:fillRect/>
          </a:stretch>
        </p:blipFill>
        <p:spPr>
          <a:xfrm>
            <a:off x="4936832" y="1673411"/>
            <a:ext cx="7159544" cy="3691311"/>
          </a:xfrm>
          <a:prstGeom prst="rect">
            <a:avLst/>
          </a:prstGeom>
        </p:spPr>
      </p:pic>
      <p:sp>
        <p:nvSpPr>
          <p:cNvPr id="7" name="Rectangle: Rounded Corners 6">
            <a:extLst>
              <a:ext uri="{FF2B5EF4-FFF2-40B4-BE49-F238E27FC236}">
                <a16:creationId xmlns:a16="http://schemas.microsoft.com/office/drawing/2014/main" id="{0F8054F1-9B13-4C0D-0B23-525CE1F572CD}"/>
              </a:ext>
            </a:extLst>
          </p:cNvPr>
          <p:cNvSpPr/>
          <p:nvPr/>
        </p:nvSpPr>
        <p:spPr>
          <a:xfrm rot="5400000" flipH="1">
            <a:off x="8373388" y="1321153"/>
            <a:ext cx="220422" cy="1153459"/>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1" name="Picture 10">
            <a:extLst>
              <a:ext uri="{FF2B5EF4-FFF2-40B4-BE49-F238E27FC236}">
                <a16:creationId xmlns:a16="http://schemas.microsoft.com/office/drawing/2014/main" id="{0FF470E9-BE5B-70E1-99DE-1E2403CA043C}"/>
              </a:ext>
            </a:extLst>
          </p:cNvPr>
          <p:cNvPicPr>
            <a:picLocks noChangeAspect="1"/>
          </p:cNvPicPr>
          <p:nvPr/>
        </p:nvPicPr>
        <p:blipFill>
          <a:blip r:embed="rId4"/>
          <a:stretch>
            <a:fillRect/>
          </a:stretch>
        </p:blipFill>
        <p:spPr>
          <a:xfrm>
            <a:off x="4998421" y="2008094"/>
            <a:ext cx="3901737" cy="3285266"/>
          </a:xfrm>
          <a:prstGeom prst="rect">
            <a:avLst/>
          </a:prstGeom>
        </p:spPr>
      </p:pic>
      <p:sp>
        <p:nvSpPr>
          <p:cNvPr id="8" name="Rectangle: Rounded Corners 7">
            <a:extLst>
              <a:ext uri="{FF2B5EF4-FFF2-40B4-BE49-F238E27FC236}">
                <a16:creationId xmlns:a16="http://schemas.microsoft.com/office/drawing/2014/main" id="{7CF78D4F-D888-BB47-2EAB-66671DB88286}"/>
              </a:ext>
            </a:extLst>
          </p:cNvPr>
          <p:cNvSpPr/>
          <p:nvPr/>
        </p:nvSpPr>
        <p:spPr>
          <a:xfrm rot="5400000" flipH="1">
            <a:off x="9700164" y="1715600"/>
            <a:ext cx="1777293" cy="2907553"/>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Rounded Corners 8">
            <a:extLst>
              <a:ext uri="{FF2B5EF4-FFF2-40B4-BE49-F238E27FC236}">
                <a16:creationId xmlns:a16="http://schemas.microsoft.com/office/drawing/2014/main" id="{3F252051-4797-0DC6-45B7-7BDE006B2952}"/>
              </a:ext>
            </a:extLst>
          </p:cNvPr>
          <p:cNvSpPr/>
          <p:nvPr/>
        </p:nvSpPr>
        <p:spPr>
          <a:xfrm rot="5400000" flipH="1">
            <a:off x="5376187" y="3744611"/>
            <a:ext cx="531200" cy="812801"/>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a:extLst>
              <a:ext uri="{FF2B5EF4-FFF2-40B4-BE49-F238E27FC236}">
                <a16:creationId xmlns:a16="http://schemas.microsoft.com/office/drawing/2014/main" id="{ECFF4D92-9DC6-B633-F080-20D9703526B3}"/>
              </a:ext>
            </a:extLst>
          </p:cNvPr>
          <p:cNvPicPr>
            <a:picLocks noChangeAspect="1"/>
          </p:cNvPicPr>
          <p:nvPr/>
        </p:nvPicPr>
        <p:blipFill>
          <a:blip r:embed="rId5"/>
          <a:stretch>
            <a:fillRect/>
          </a:stretch>
        </p:blipFill>
        <p:spPr>
          <a:xfrm>
            <a:off x="6315529" y="5729435"/>
            <a:ext cx="5027639" cy="288636"/>
          </a:xfrm>
          <a:prstGeom prst="rect">
            <a:avLst/>
          </a:prstGeom>
          <a:ln w="38100">
            <a:solidFill>
              <a:srgbClr val="FF0000"/>
            </a:solidFill>
          </a:ln>
        </p:spPr>
      </p:pic>
      <p:cxnSp>
        <p:nvCxnSpPr>
          <p:cNvPr id="10" name="Straight Arrow Connector 9">
            <a:extLst>
              <a:ext uri="{FF2B5EF4-FFF2-40B4-BE49-F238E27FC236}">
                <a16:creationId xmlns:a16="http://schemas.microsoft.com/office/drawing/2014/main" id="{C93C7661-B337-F1C1-C1E2-5DE87C21B624}"/>
              </a:ext>
            </a:extLst>
          </p:cNvPr>
          <p:cNvCxnSpPr>
            <a:cxnSpLocks/>
          </p:cNvCxnSpPr>
          <p:nvPr/>
        </p:nvCxnSpPr>
        <p:spPr>
          <a:xfrm flipV="1">
            <a:off x="11343168" y="3707474"/>
            <a:ext cx="0" cy="1978951"/>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7982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72CC7-9488-C016-D4CD-9B77946573AF}"/>
              </a:ext>
            </a:extLst>
          </p:cNvPr>
          <p:cNvSpPr>
            <a:spLocks noGrp="1"/>
          </p:cNvSpPr>
          <p:nvPr>
            <p:ph type="title"/>
          </p:nvPr>
        </p:nvSpPr>
        <p:spPr/>
        <p:txBody>
          <a:bodyPr/>
          <a:lstStyle/>
          <a:p>
            <a:r>
              <a:rPr lang="en-IE" dirty="0"/>
              <a:t>Heap Size</a:t>
            </a:r>
          </a:p>
        </p:txBody>
      </p:sp>
      <p:sp>
        <p:nvSpPr>
          <p:cNvPr id="3" name="Content Placeholder 2">
            <a:extLst>
              <a:ext uri="{FF2B5EF4-FFF2-40B4-BE49-F238E27FC236}">
                <a16:creationId xmlns:a16="http://schemas.microsoft.com/office/drawing/2014/main" id="{34A76DCD-D7BB-F6E5-0646-AC5CD3B40354}"/>
              </a:ext>
            </a:extLst>
          </p:cNvPr>
          <p:cNvSpPr>
            <a:spLocks noGrp="1"/>
          </p:cNvSpPr>
          <p:nvPr>
            <p:ph sz="quarter" idx="15"/>
          </p:nvPr>
        </p:nvSpPr>
        <p:spPr/>
        <p:txBody>
          <a:bodyPr/>
          <a:lstStyle/>
          <a:p>
            <a:r>
              <a:rPr lang="en-IE" dirty="0"/>
              <a:t>Select the System component, and change the Heap Size to 44960 bytes as shown</a:t>
            </a:r>
          </a:p>
        </p:txBody>
      </p:sp>
      <p:pic>
        <p:nvPicPr>
          <p:cNvPr id="6" name="Content Placeholder 5">
            <a:extLst>
              <a:ext uri="{FF2B5EF4-FFF2-40B4-BE49-F238E27FC236}">
                <a16:creationId xmlns:a16="http://schemas.microsoft.com/office/drawing/2014/main" id="{B9CF7E57-92E7-94D6-937D-B7F82CB66288}"/>
              </a:ext>
            </a:extLst>
          </p:cNvPr>
          <p:cNvPicPr>
            <a:picLocks noGrp="1" noChangeAspect="1"/>
          </p:cNvPicPr>
          <p:nvPr>
            <p:ph sz="quarter" idx="16"/>
          </p:nvPr>
        </p:nvPicPr>
        <p:blipFill>
          <a:blip r:embed="rId3"/>
          <a:stretch>
            <a:fillRect/>
          </a:stretch>
        </p:blipFill>
        <p:spPr>
          <a:xfrm>
            <a:off x="3779520" y="2263139"/>
            <a:ext cx="7979713" cy="3665591"/>
          </a:xfrm>
        </p:spPr>
      </p:pic>
      <p:sp>
        <p:nvSpPr>
          <p:cNvPr id="4" name="Rectangle: Rounded Corners 3">
            <a:extLst>
              <a:ext uri="{FF2B5EF4-FFF2-40B4-BE49-F238E27FC236}">
                <a16:creationId xmlns:a16="http://schemas.microsoft.com/office/drawing/2014/main" id="{3807806F-226D-2B0A-50B7-B1F9C79AC41C}"/>
              </a:ext>
            </a:extLst>
          </p:cNvPr>
          <p:cNvSpPr/>
          <p:nvPr/>
        </p:nvSpPr>
        <p:spPr>
          <a:xfrm rot="5400000" flipH="1">
            <a:off x="10746246" y="3492266"/>
            <a:ext cx="394809" cy="1631165"/>
          </a:xfrm>
          <a:prstGeom prst="roundRect">
            <a:avLst>
              <a:gd name="adj" fmla="val 98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1">
            <a:extLst>
              <a:ext uri="{FF2B5EF4-FFF2-40B4-BE49-F238E27FC236}">
                <a16:creationId xmlns:a16="http://schemas.microsoft.com/office/drawing/2014/main" id="{B62E8C41-4DA1-2076-D134-6E3CA3677FF6}"/>
              </a:ext>
            </a:extLst>
          </p:cNvPr>
          <p:cNvSpPr txBox="1"/>
          <p:nvPr/>
        </p:nvSpPr>
        <p:spPr>
          <a:xfrm>
            <a:off x="355602" y="2679283"/>
            <a:ext cx="3197411" cy="2862322"/>
          </a:xfrm>
          <a:prstGeom prst="rect">
            <a:avLst/>
          </a:prstGeom>
          <a:noFill/>
        </p:spPr>
        <p:txBody>
          <a:bodyPr wrap="square" lIns="91440" tIns="45720" rIns="91440" bIns="45720" anchor="t">
            <a:spAutoFit/>
          </a:bodyPr>
          <a:lst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a:lstStyle>
          <a:p>
            <a:r>
              <a:rPr lang="en-IE" sz="1800" b="1">
                <a:solidFill>
                  <a:srgbClr val="C00000"/>
                </a:solidFill>
              </a:rPr>
              <a:t>Note: </a:t>
            </a:r>
            <a:r>
              <a:rPr lang="en-IE" sz="1800">
                <a:solidFill>
                  <a:srgbClr val="C00000"/>
                </a:solidFill>
              </a:rPr>
              <a:t>if you usually use the Project Properties &gt; XC32(Global Options) &gt; xc32-ld settings to set the Heap Size – be careful, as this may be overwritten when you generate the code for the project – make sure to check the Project Properties before you compile the project</a:t>
            </a:r>
            <a:endParaRPr lang="en-IE" sz="1800">
              <a:solidFill>
                <a:srgbClr val="C00000"/>
              </a:solidFill>
              <a:cs typeface="Calibri"/>
            </a:endParaRPr>
          </a:p>
        </p:txBody>
      </p:sp>
    </p:spTree>
    <p:extLst>
      <p:ext uri="{BB962C8B-B14F-4D97-AF65-F5344CB8AC3E}">
        <p14:creationId xmlns:p14="http://schemas.microsoft.com/office/powerpoint/2010/main" val="4143603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17873C-764E-EC39-4DAC-D5E3B71B502D}"/>
              </a:ext>
            </a:extLst>
          </p:cNvPr>
          <p:cNvPicPr>
            <a:picLocks noChangeAspect="1"/>
          </p:cNvPicPr>
          <p:nvPr/>
        </p:nvPicPr>
        <p:blipFill>
          <a:blip r:embed="rId3"/>
          <a:stretch>
            <a:fillRect/>
          </a:stretch>
        </p:blipFill>
        <p:spPr>
          <a:xfrm>
            <a:off x="5641279" y="1514673"/>
            <a:ext cx="5420481" cy="2657846"/>
          </a:xfrm>
          <a:prstGeom prst="rect">
            <a:avLst/>
          </a:prstGeom>
        </p:spPr>
      </p:pic>
      <p:sp>
        <p:nvSpPr>
          <p:cNvPr id="2" name="Title 1">
            <a:extLst>
              <a:ext uri="{FF2B5EF4-FFF2-40B4-BE49-F238E27FC236}">
                <a16:creationId xmlns:a16="http://schemas.microsoft.com/office/drawing/2014/main" id="{DD0DDFA8-096C-334C-BD4B-EFC04D91BEB7}"/>
              </a:ext>
            </a:extLst>
          </p:cNvPr>
          <p:cNvSpPr>
            <a:spLocks noGrp="1"/>
          </p:cNvSpPr>
          <p:nvPr>
            <p:ph type="title"/>
          </p:nvPr>
        </p:nvSpPr>
        <p:spPr/>
        <p:txBody>
          <a:bodyPr/>
          <a:lstStyle/>
          <a:p>
            <a:r>
              <a:rPr lang="en-IE" dirty="0"/>
              <a:t>Pin Configuration Tool</a:t>
            </a:r>
          </a:p>
        </p:txBody>
      </p:sp>
      <p:sp>
        <p:nvSpPr>
          <p:cNvPr id="3" name="Content Placeholder 2">
            <a:extLst>
              <a:ext uri="{FF2B5EF4-FFF2-40B4-BE49-F238E27FC236}">
                <a16:creationId xmlns:a16="http://schemas.microsoft.com/office/drawing/2014/main" id="{FCBBD99F-8C0B-F733-3A65-E174E50B63E4}"/>
              </a:ext>
            </a:extLst>
          </p:cNvPr>
          <p:cNvSpPr>
            <a:spLocks noGrp="1"/>
          </p:cNvSpPr>
          <p:nvPr>
            <p:ph sz="quarter" idx="15"/>
          </p:nvPr>
        </p:nvSpPr>
        <p:spPr/>
        <p:txBody>
          <a:bodyPr/>
          <a:lstStyle/>
          <a:p>
            <a:r>
              <a:rPr lang="en-IE" dirty="0"/>
              <a:t>Open the Pin Configuration Tool in the Plugins dropdown menu</a:t>
            </a:r>
          </a:p>
        </p:txBody>
      </p:sp>
      <p:sp>
        <p:nvSpPr>
          <p:cNvPr id="7" name="Rectangle: Rounded Corners 6">
            <a:extLst>
              <a:ext uri="{FF2B5EF4-FFF2-40B4-BE49-F238E27FC236}">
                <a16:creationId xmlns:a16="http://schemas.microsoft.com/office/drawing/2014/main" id="{AB4D7B35-D427-CE89-8B91-34A055F395CB}"/>
              </a:ext>
            </a:extLst>
          </p:cNvPr>
          <p:cNvSpPr/>
          <p:nvPr/>
        </p:nvSpPr>
        <p:spPr>
          <a:xfrm>
            <a:off x="8617132" y="1826187"/>
            <a:ext cx="2020388" cy="178569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2053326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B53731-993C-F246-E8BF-43CAF0A3E0B4}"/>
              </a:ext>
            </a:extLst>
          </p:cNvPr>
          <p:cNvSpPr>
            <a:spLocks noGrp="1"/>
          </p:cNvSpPr>
          <p:nvPr>
            <p:ph type="body" idx="1"/>
          </p:nvPr>
        </p:nvSpPr>
        <p:spPr>
          <a:xfrm>
            <a:off x="329151" y="1153679"/>
            <a:ext cx="5475995" cy="567713"/>
          </a:xfrm>
        </p:spPr>
        <p:txBody>
          <a:bodyPr/>
          <a:lstStyle/>
          <a:p>
            <a:r>
              <a:rPr lang="en-IE" dirty="0"/>
              <a:t>UART Pin Configuration</a:t>
            </a:r>
          </a:p>
        </p:txBody>
      </p:sp>
      <p:sp>
        <p:nvSpPr>
          <p:cNvPr id="3" name="Text Placeholder 2">
            <a:extLst>
              <a:ext uri="{FF2B5EF4-FFF2-40B4-BE49-F238E27FC236}">
                <a16:creationId xmlns:a16="http://schemas.microsoft.com/office/drawing/2014/main" id="{789B26C9-2279-3F1F-79FC-7F57C4EDF602}"/>
              </a:ext>
            </a:extLst>
          </p:cNvPr>
          <p:cNvSpPr>
            <a:spLocks noGrp="1"/>
          </p:cNvSpPr>
          <p:nvPr>
            <p:ph type="body" sz="quarter" idx="3"/>
          </p:nvPr>
        </p:nvSpPr>
        <p:spPr>
          <a:xfrm>
            <a:off x="6386856" y="1166738"/>
            <a:ext cx="5389033" cy="567714"/>
          </a:xfrm>
        </p:spPr>
        <p:txBody>
          <a:bodyPr/>
          <a:lstStyle/>
          <a:p>
            <a:r>
              <a:rPr lang="en-IE" dirty="0"/>
              <a:t>GMAC Pin Configuration</a:t>
            </a:r>
          </a:p>
        </p:txBody>
      </p:sp>
      <p:sp>
        <p:nvSpPr>
          <p:cNvPr id="4" name="Title 3">
            <a:extLst>
              <a:ext uri="{FF2B5EF4-FFF2-40B4-BE49-F238E27FC236}">
                <a16:creationId xmlns:a16="http://schemas.microsoft.com/office/drawing/2014/main" id="{2E2C3BA6-2F6F-4BF4-11B1-AC9669EE3F3C}"/>
              </a:ext>
            </a:extLst>
          </p:cNvPr>
          <p:cNvSpPr>
            <a:spLocks noGrp="1"/>
          </p:cNvSpPr>
          <p:nvPr>
            <p:ph type="title"/>
          </p:nvPr>
        </p:nvSpPr>
        <p:spPr/>
        <p:txBody>
          <a:bodyPr/>
          <a:lstStyle/>
          <a:p>
            <a:r>
              <a:rPr lang="en-IE" sz="2400" dirty="0"/>
              <a:t>Check the schematic to see the pin connections for the ethernet and UART pins (below are snapshots from Evaluation Board Schematic)</a:t>
            </a:r>
          </a:p>
        </p:txBody>
      </p:sp>
      <p:pic>
        <p:nvPicPr>
          <p:cNvPr id="12" name="Content Placeholder 11">
            <a:extLst>
              <a:ext uri="{FF2B5EF4-FFF2-40B4-BE49-F238E27FC236}">
                <a16:creationId xmlns:a16="http://schemas.microsoft.com/office/drawing/2014/main" id="{F48619CE-69DB-222E-8955-613F2F36D7AF}"/>
              </a:ext>
            </a:extLst>
          </p:cNvPr>
          <p:cNvPicPr>
            <a:picLocks noGrp="1" noChangeAspect="1"/>
          </p:cNvPicPr>
          <p:nvPr>
            <p:ph sz="quarter" idx="16"/>
          </p:nvPr>
        </p:nvPicPr>
        <p:blipFill>
          <a:blip r:embed="rId3"/>
          <a:stretch>
            <a:fillRect/>
          </a:stretch>
        </p:blipFill>
        <p:spPr>
          <a:xfrm rot="5400000">
            <a:off x="7254786" y="2119940"/>
            <a:ext cx="3643245" cy="4795837"/>
          </a:xfrm>
        </p:spPr>
      </p:pic>
      <p:pic>
        <p:nvPicPr>
          <p:cNvPr id="9" name="Content Placeholder 8">
            <a:extLst>
              <a:ext uri="{FF2B5EF4-FFF2-40B4-BE49-F238E27FC236}">
                <a16:creationId xmlns:a16="http://schemas.microsoft.com/office/drawing/2014/main" id="{38A5E78F-1A87-A4BC-E9B9-33BA99AA5601}"/>
              </a:ext>
            </a:extLst>
          </p:cNvPr>
          <p:cNvPicPr>
            <a:picLocks noGrp="1" noChangeAspect="1"/>
          </p:cNvPicPr>
          <p:nvPr>
            <p:ph sz="quarter" idx="15"/>
          </p:nvPr>
        </p:nvPicPr>
        <p:blipFill>
          <a:blip r:embed="rId4"/>
          <a:stretch>
            <a:fillRect/>
          </a:stretch>
        </p:blipFill>
        <p:spPr>
          <a:xfrm rot="5400000">
            <a:off x="619812" y="1689201"/>
            <a:ext cx="4795838" cy="4930143"/>
          </a:xfrm>
        </p:spPr>
      </p:pic>
      <p:sp>
        <p:nvSpPr>
          <p:cNvPr id="10" name="Rectangle: Rounded Corners 9">
            <a:extLst>
              <a:ext uri="{FF2B5EF4-FFF2-40B4-BE49-F238E27FC236}">
                <a16:creationId xmlns:a16="http://schemas.microsoft.com/office/drawing/2014/main" id="{7CF04C90-780E-B773-0CB7-20311A612C19}"/>
              </a:ext>
            </a:extLst>
          </p:cNvPr>
          <p:cNvSpPr/>
          <p:nvPr/>
        </p:nvSpPr>
        <p:spPr>
          <a:xfrm>
            <a:off x="1145556" y="3522665"/>
            <a:ext cx="4306886" cy="46977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3" name="Rectangle: Rounded Corners 12">
            <a:extLst>
              <a:ext uri="{FF2B5EF4-FFF2-40B4-BE49-F238E27FC236}">
                <a16:creationId xmlns:a16="http://schemas.microsoft.com/office/drawing/2014/main" id="{E3E5951D-208E-D32C-1999-80D999D52ADF}"/>
              </a:ext>
            </a:extLst>
          </p:cNvPr>
          <p:cNvSpPr/>
          <p:nvPr/>
        </p:nvSpPr>
        <p:spPr>
          <a:xfrm>
            <a:off x="6678490" y="3333750"/>
            <a:ext cx="4048125" cy="1438275"/>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5" name="TextBox 4">
            <a:extLst>
              <a:ext uri="{FF2B5EF4-FFF2-40B4-BE49-F238E27FC236}">
                <a16:creationId xmlns:a16="http://schemas.microsoft.com/office/drawing/2014/main" id="{9E3CAADA-614B-2D7B-92BF-59F0CCE2308C}"/>
              </a:ext>
            </a:extLst>
          </p:cNvPr>
          <p:cNvSpPr txBox="1"/>
          <p:nvPr/>
        </p:nvSpPr>
        <p:spPr>
          <a:xfrm>
            <a:off x="988687" y="2211021"/>
            <a:ext cx="3272496" cy="830997"/>
          </a:xfrm>
          <a:prstGeom prst="rect">
            <a:avLst/>
          </a:prstGeom>
          <a:noFill/>
        </p:spPr>
        <p:txBody>
          <a:bodyPr wrap="square" rtlCol="0">
            <a:spAutoFit/>
          </a:bodyPr>
          <a:lstStyle/>
          <a:p>
            <a:r>
              <a:rPr lang="en-IE" dirty="0">
                <a:solidFill>
                  <a:srgbClr val="FF0000"/>
                </a:solidFill>
              </a:rPr>
              <a:t>UART TX and RX lines via Embedded Debugger</a:t>
            </a:r>
          </a:p>
        </p:txBody>
      </p:sp>
      <p:sp>
        <p:nvSpPr>
          <p:cNvPr id="6" name="Arc 5">
            <a:extLst>
              <a:ext uri="{FF2B5EF4-FFF2-40B4-BE49-F238E27FC236}">
                <a16:creationId xmlns:a16="http://schemas.microsoft.com/office/drawing/2014/main" id="{2B15600A-5850-E5DE-D43A-4E45513818C6}"/>
              </a:ext>
            </a:extLst>
          </p:cNvPr>
          <p:cNvSpPr/>
          <p:nvPr/>
        </p:nvSpPr>
        <p:spPr>
          <a:xfrm rot="13205353">
            <a:off x="718986" y="2466580"/>
            <a:ext cx="1611402" cy="1476829"/>
          </a:xfrm>
          <a:prstGeom prst="arc">
            <a:avLst/>
          </a:prstGeom>
          <a:noFill/>
          <a:ln w="38100">
            <a:solidFill>
              <a:srgbClr val="FF0000"/>
            </a:solidFill>
            <a:headEnd type="arrow"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solidFill>
                <a:schemeClr val="lt1"/>
              </a:solidFill>
            </a:endParaRPr>
          </a:p>
        </p:txBody>
      </p:sp>
      <p:sp>
        <p:nvSpPr>
          <p:cNvPr id="11" name="TextBox 10">
            <a:extLst>
              <a:ext uri="{FF2B5EF4-FFF2-40B4-BE49-F238E27FC236}">
                <a16:creationId xmlns:a16="http://schemas.microsoft.com/office/drawing/2014/main" id="{7AE0BF10-A3F8-1830-7D00-4CA3B2AFA5C6}"/>
              </a:ext>
            </a:extLst>
          </p:cNvPr>
          <p:cNvSpPr txBox="1"/>
          <p:nvPr/>
        </p:nvSpPr>
        <p:spPr>
          <a:xfrm>
            <a:off x="8919504" y="1734452"/>
            <a:ext cx="3272496" cy="830997"/>
          </a:xfrm>
          <a:prstGeom prst="rect">
            <a:avLst/>
          </a:prstGeom>
          <a:noFill/>
        </p:spPr>
        <p:txBody>
          <a:bodyPr wrap="square" rtlCol="0">
            <a:spAutoFit/>
          </a:bodyPr>
          <a:lstStyle/>
          <a:p>
            <a:r>
              <a:rPr lang="en-IE" dirty="0">
                <a:solidFill>
                  <a:srgbClr val="FF0000"/>
                </a:solidFill>
              </a:rPr>
              <a:t>RMII Ethernet Signals and Configuration </a:t>
            </a:r>
          </a:p>
        </p:txBody>
      </p:sp>
      <p:sp>
        <p:nvSpPr>
          <p:cNvPr id="14" name="Arc 13">
            <a:extLst>
              <a:ext uri="{FF2B5EF4-FFF2-40B4-BE49-F238E27FC236}">
                <a16:creationId xmlns:a16="http://schemas.microsoft.com/office/drawing/2014/main" id="{EDB3E3EF-E966-E2E5-3AFC-EAFCF88EC0BE}"/>
              </a:ext>
            </a:extLst>
          </p:cNvPr>
          <p:cNvSpPr/>
          <p:nvPr/>
        </p:nvSpPr>
        <p:spPr>
          <a:xfrm rot="14197123" flipH="1" flipV="1">
            <a:off x="9042552" y="2068974"/>
            <a:ext cx="2353085" cy="2138361"/>
          </a:xfrm>
          <a:prstGeom prst="arc">
            <a:avLst/>
          </a:prstGeom>
          <a:noFill/>
          <a:ln w="38100">
            <a:solidFill>
              <a:srgbClr val="FF0000"/>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solidFill>
                <a:schemeClr val="lt1"/>
              </a:solidFill>
            </a:endParaRPr>
          </a:p>
        </p:txBody>
      </p:sp>
    </p:spTree>
    <p:extLst>
      <p:ext uri="{BB962C8B-B14F-4D97-AF65-F5344CB8AC3E}">
        <p14:creationId xmlns:p14="http://schemas.microsoft.com/office/powerpoint/2010/main" val="3160234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5EEC-8AB1-3DDD-9A62-6348D20C55FA}"/>
              </a:ext>
            </a:extLst>
          </p:cNvPr>
          <p:cNvSpPr>
            <a:spLocks noGrp="1"/>
          </p:cNvSpPr>
          <p:nvPr>
            <p:ph type="title"/>
          </p:nvPr>
        </p:nvSpPr>
        <p:spPr/>
        <p:txBody>
          <a:bodyPr/>
          <a:lstStyle/>
          <a:p>
            <a:r>
              <a:rPr lang="en-IE" dirty="0"/>
              <a:t>Pin Configuration Tool</a:t>
            </a:r>
          </a:p>
        </p:txBody>
      </p:sp>
      <p:sp>
        <p:nvSpPr>
          <p:cNvPr id="3" name="Content Placeholder 2">
            <a:extLst>
              <a:ext uri="{FF2B5EF4-FFF2-40B4-BE49-F238E27FC236}">
                <a16:creationId xmlns:a16="http://schemas.microsoft.com/office/drawing/2014/main" id="{993854F3-D504-5029-A80C-94743533BF8B}"/>
              </a:ext>
            </a:extLst>
          </p:cNvPr>
          <p:cNvSpPr>
            <a:spLocks noGrp="1"/>
          </p:cNvSpPr>
          <p:nvPr>
            <p:ph sz="quarter" idx="15"/>
          </p:nvPr>
        </p:nvSpPr>
        <p:spPr>
          <a:xfrm>
            <a:off x="355602" y="929270"/>
            <a:ext cx="4485339" cy="5374679"/>
          </a:xfrm>
        </p:spPr>
        <p:txBody>
          <a:bodyPr>
            <a:normAutofit lnSpcReduction="10000"/>
          </a:bodyPr>
          <a:lstStyle/>
          <a:p>
            <a:r>
              <a:rPr lang="en-IE" sz="1800" b="1" dirty="0">
                <a:effectLst/>
                <a:latin typeface="Calibri" panose="020F0502020204030204" pitchFamily="34" charset="0"/>
                <a:ea typeface="Calibri" panose="020F0502020204030204" pitchFamily="34" charset="0"/>
                <a:cs typeface="Times New Roman" panose="02020603050405020304" pitchFamily="18" charset="0"/>
              </a:rPr>
              <a:t>Having checked the schematic </a:t>
            </a:r>
            <a:r>
              <a:rPr lang="en-IE" sz="1800" dirty="0">
                <a:latin typeface="Calibri" panose="020F0502020204030204" pitchFamily="34" charset="0"/>
                <a:ea typeface="Calibri" panose="020F0502020204030204" pitchFamily="34" charset="0"/>
                <a:cs typeface="Times New Roman" panose="02020603050405020304" pitchFamily="18" charset="0"/>
              </a:rPr>
              <a:t>to see the connections on the board, u</a:t>
            </a:r>
            <a:r>
              <a:rPr lang="en-IE" sz="1800" b="1" dirty="0">
                <a:effectLst/>
                <a:latin typeface="Calibri" panose="020F0502020204030204" pitchFamily="34" charset="0"/>
                <a:ea typeface="Calibri" panose="020F0502020204030204" pitchFamily="34" charset="0"/>
                <a:cs typeface="Times New Roman" panose="02020603050405020304" pitchFamily="18" charset="0"/>
              </a:rPr>
              <a:t>se the Pin Configuration Tool to set up the pins.</a:t>
            </a:r>
          </a:p>
          <a:p>
            <a:r>
              <a:rPr lang="en-IE" sz="1800" dirty="0">
                <a:latin typeface="Calibri" panose="020F0502020204030204" pitchFamily="34" charset="0"/>
                <a:ea typeface="Calibri" panose="020F0502020204030204" pitchFamily="34" charset="0"/>
                <a:cs typeface="Times New Roman" panose="02020603050405020304" pitchFamily="18" charset="0"/>
              </a:rPr>
              <a:t>The Pin Settings tab is the easiest way to do this.  Select the values shown for </a:t>
            </a:r>
            <a:r>
              <a:rPr lang="en-IE" sz="1800" b="1" dirty="0">
                <a:effectLst/>
                <a:latin typeface="Calibri" panose="020F0502020204030204" pitchFamily="34" charset="0"/>
                <a:ea typeface="Calibri" panose="020F0502020204030204" pitchFamily="34" charset="0"/>
                <a:cs typeface="Times New Roman" panose="02020603050405020304" pitchFamily="18" charset="0"/>
              </a:rPr>
              <a:t>PA12, PA13, PA14, PA15, PA17, PA18, PA19, PC20, PC22 and PC23, to match with the board connections.</a:t>
            </a: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endParaRPr lang="en-IE" sz="1800" dirty="0">
              <a:latin typeface="Calibri" panose="020F0502020204030204" pitchFamily="34" charset="0"/>
              <a:cs typeface="Times New Roman" panose="02020603050405020304" pitchFamily="18" charset="0"/>
            </a:endParaRPr>
          </a:p>
          <a:p>
            <a:r>
              <a:rPr lang="en-IE" sz="1800" dirty="0">
                <a:latin typeface="Calibri" panose="020F0502020204030204" pitchFamily="34" charset="0"/>
                <a:cs typeface="Times New Roman" panose="02020603050405020304" pitchFamily="18" charset="0"/>
              </a:rPr>
              <a:t>Set the UART connections on pins PC27 and PC28</a:t>
            </a:r>
            <a:endParaRPr lang="en-IE" dirty="0"/>
          </a:p>
        </p:txBody>
      </p:sp>
      <p:grpSp>
        <p:nvGrpSpPr>
          <p:cNvPr id="19" name="Group 18">
            <a:extLst>
              <a:ext uri="{FF2B5EF4-FFF2-40B4-BE49-F238E27FC236}">
                <a16:creationId xmlns:a16="http://schemas.microsoft.com/office/drawing/2014/main" id="{1F89E5D2-9104-FF90-D904-C64685BA7CC2}"/>
              </a:ext>
            </a:extLst>
          </p:cNvPr>
          <p:cNvGrpSpPr/>
          <p:nvPr/>
        </p:nvGrpSpPr>
        <p:grpSpPr>
          <a:xfrm>
            <a:off x="5546437" y="805651"/>
            <a:ext cx="5992083" cy="5621916"/>
            <a:chOff x="5689872" y="540211"/>
            <a:chExt cx="5992083" cy="5621916"/>
          </a:xfrm>
        </p:grpSpPr>
        <p:pic>
          <p:nvPicPr>
            <p:cNvPr id="17" name="Picture 16">
              <a:extLst>
                <a:ext uri="{FF2B5EF4-FFF2-40B4-BE49-F238E27FC236}">
                  <a16:creationId xmlns:a16="http://schemas.microsoft.com/office/drawing/2014/main" id="{B706D8EB-03DC-D58C-CF4D-E8F157DFC073}"/>
                </a:ext>
              </a:extLst>
            </p:cNvPr>
            <p:cNvPicPr>
              <a:picLocks noChangeAspect="1"/>
            </p:cNvPicPr>
            <p:nvPr/>
          </p:nvPicPr>
          <p:blipFill>
            <a:blip r:embed="rId3"/>
            <a:stretch>
              <a:fillRect/>
            </a:stretch>
          </p:blipFill>
          <p:spPr>
            <a:xfrm>
              <a:off x="5689873" y="540211"/>
              <a:ext cx="5914806" cy="4694034"/>
            </a:xfrm>
            <a:prstGeom prst="rect">
              <a:avLst/>
            </a:prstGeom>
          </p:spPr>
        </p:pic>
        <p:pic>
          <p:nvPicPr>
            <p:cNvPr id="10" name="Picture 9">
              <a:extLst>
                <a:ext uri="{FF2B5EF4-FFF2-40B4-BE49-F238E27FC236}">
                  <a16:creationId xmlns:a16="http://schemas.microsoft.com/office/drawing/2014/main" id="{97F643C8-C00D-5D63-C5F3-2749A3E71849}"/>
                </a:ext>
              </a:extLst>
            </p:cNvPr>
            <p:cNvPicPr>
              <a:picLocks noChangeAspect="1"/>
            </p:cNvPicPr>
            <p:nvPr/>
          </p:nvPicPr>
          <p:blipFill>
            <a:blip r:embed="rId4"/>
            <a:stretch>
              <a:fillRect/>
            </a:stretch>
          </p:blipFill>
          <p:spPr>
            <a:xfrm>
              <a:off x="5844425" y="5441433"/>
              <a:ext cx="5760255" cy="720694"/>
            </a:xfrm>
            <a:prstGeom prst="rect">
              <a:avLst/>
            </a:prstGeom>
          </p:spPr>
        </p:pic>
        <p:sp>
          <p:nvSpPr>
            <p:cNvPr id="11" name="Rectangle: Rounded Corners 10">
              <a:extLst>
                <a:ext uri="{FF2B5EF4-FFF2-40B4-BE49-F238E27FC236}">
                  <a16:creationId xmlns:a16="http://schemas.microsoft.com/office/drawing/2014/main" id="{C81152F0-C7B2-5D06-201A-2B46849DD141}"/>
                </a:ext>
              </a:extLst>
            </p:cNvPr>
            <p:cNvSpPr/>
            <p:nvPr/>
          </p:nvSpPr>
          <p:spPr>
            <a:xfrm>
              <a:off x="5689873" y="1667436"/>
              <a:ext cx="5914807" cy="628158"/>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2" name="Rectangle: Rounded Corners 11">
              <a:extLst>
                <a:ext uri="{FF2B5EF4-FFF2-40B4-BE49-F238E27FC236}">
                  <a16:creationId xmlns:a16="http://schemas.microsoft.com/office/drawing/2014/main" id="{B172629A-15F6-55D3-9B83-2ADBCA891153}"/>
                </a:ext>
              </a:extLst>
            </p:cNvPr>
            <p:cNvSpPr/>
            <p:nvPr/>
          </p:nvSpPr>
          <p:spPr>
            <a:xfrm>
              <a:off x="5689872" y="2697015"/>
              <a:ext cx="5914807" cy="485998"/>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3" name="Rectangle: Rounded Corners 12">
              <a:extLst>
                <a:ext uri="{FF2B5EF4-FFF2-40B4-BE49-F238E27FC236}">
                  <a16:creationId xmlns:a16="http://schemas.microsoft.com/office/drawing/2014/main" id="{164D370A-D294-7DF2-BFB7-4D9866D92089}"/>
                </a:ext>
              </a:extLst>
            </p:cNvPr>
            <p:cNvSpPr/>
            <p:nvPr/>
          </p:nvSpPr>
          <p:spPr>
            <a:xfrm>
              <a:off x="5689873" y="3751322"/>
              <a:ext cx="5914807" cy="18717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4" name="Rectangle: Rounded Corners 13">
              <a:extLst>
                <a:ext uri="{FF2B5EF4-FFF2-40B4-BE49-F238E27FC236}">
                  <a16:creationId xmlns:a16="http://schemas.microsoft.com/office/drawing/2014/main" id="{BC686685-887E-25F2-9BCC-C80A34B37D95}"/>
                </a:ext>
              </a:extLst>
            </p:cNvPr>
            <p:cNvSpPr/>
            <p:nvPr/>
          </p:nvSpPr>
          <p:spPr>
            <a:xfrm>
              <a:off x="5689873" y="4031599"/>
              <a:ext cx="5914807" cy="31927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5" name="Rectangle: Rounded Corners 14">
              <a:extLst>
                <a:ext uri="{FF2B5EF4-FFF2-40B4-BE49-F238E27FC236}">
                  <a16:creationId xmlns:a16="http://schemas.microsoft.com/office/drawing/2014/main" id="{7C557085-24CE-03B8-8D31-D04DCC8A614F}"/>
                </a:ext>
              </a:extLst>
            </p:cNvPr>
            <p:cNvSpPr/>
            <p:nvPr/>
          </p:nvSpPr>
          <p:spPr>
            <a:xfrm>
              <a:off x="5767148" y="5635667"/>
              <a:ext cx="5914807" cy="31927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8" name="Rectangle: Rounded Corners 17">
              <a:extLst>
                <a:ext uri="{FF2B5EF4-FFF2-40B4-BE49-F238E27FC236}">
                  <a16:creationId xmlns:a16="http://schemas.microsoft.com/office/drawing/2014/main" id="{BB5EEC72-8EFB-817B-3C95-D5533FD16B87}"/>
                </a:ext>
              </a:extLst>
            </p:cNvPr>
            <p:cNvSpPr/>
            <p:nvPr/>
          </p:nvSpPr>
          <p:spPr>
            <a:xfrm>
              <a:off x="8379012" y="540212"/>
              <a:ext cx="675341" cy="212824"/>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grpSp>
    </p:spTree>
    <p:extLst>
      <p:ext uri="{BB962C8B-B14F-4D97-AF65-F5344CB8AC3E}">
        <p14:creationId xmlns:p14="http://schemas.microsoft.com/office/powerpoint/2010/main" val="414553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88EC-0A28-0DBE-6CFE-DD6D57ED679E}"/>
              </a:ext>
            </a:extLst>
          </p:cNvPr>
          <p:cNvSpPr>
            <a:spLocks noGrp="1"/>
          </p:cNvSpPr>
          <p:nvPr>
            <p:ph type="title"/>
          </p:nvPr>
        </p:nvSpPr>
        <p:spPr/>
        <p:txBody>
          <a:bodyPr/>
          <a:lstStyle/>
          <a:p>
            <a:r>
              <a:rPr lang="en-IE" dirty="0"/>
              <a:t>Pin Diagram</a:t>
            </a:r>
          </a:p>
        </p:txBody>
      </p:sp>
      <p:sp>
        <p:nvSpPr>
          <p:cNvPr id="3" name="Content Placeholder 2">
            <a:extLst>
              <a:ext uri="{FF2B5EF4-FFF2-40B4-BE49-F238E27FC236}">
                <a16:creationId xmlns:a16="http://schemas.microsoft.com/office/drawing/2014/main" id="{0DED9CDE-CE17-0B79-F2A3-DC410F24BA3B}"/>
              </a:ext>
            </a:extLst>
          </p:cNvPr>
          <p:cNvSpPr>
            <a:spLocks noGrp="1"/>
          </p:cNvSpPr>
          <p:nvPr>
            <p:ph sz="quarter" idx="15"/>
          </p:nvPr>
        </p:nvSpPr>
        <p:spPr/>
        <p:txBody>
          <a:bodyPr/>
          <a:lstStyle/>
          <a:p>
            <a:r>
              <a:rPr lang="en-IE" dirty="0"/>
              <a:t>The Pin Diagram should now look as shown – the pins that are green are the ones that have been configured using the Pin Settings</a:t>
            </a:r>
          </a:p>
        </p:txBody>
      </p:sp>
      <p:pic>
        <p:nvPicPr>
          <p:cNvPr id="6" name="Content Placeholder 5">
            <a:extLst>
              <a:ext uri="{FF2B5EF4-FFF2-40B4-BE49-F238E27FC236}">
                <a16:creationId xmlns:a16="http://schemas.microsoft.com/office/drawing/2014/main" id="{4A5D566E-53B3-AF6B-D25D-3D9A2D5BF386}"/>
              </a:ext>
            </a:extLst>
          </p:cNvPr>
          <p:cNvPicPr>
            <a:picLocks noGrp="1" noChangeAspect="1"/>
          </p:cNvPicPr>
          <p:nvPr>
            <p:ph sz="quarter" idx="16"/>
          </p:nvPr>
        </p:nvPicPr>
        <p:blipFill>
          <a:blip r:embed="rId3"/>
          <a:stretch>
            <a:fillRect/>
          </a:stretch>
        </p:blipFill>
        <p:spPr>
          <a:xfrm>
            <a:off x="6251575" y="1177816"/>
            <a:ext cx="5507038" cy="4877019"/>
          </a:xfrm>
        </p:spPr>
      </p:pic>
      <p:sp>
        <p:nvSpPr>
          <p:cNvPr id="4" name="Rectangle: Rounded Corners 3">
            <a:extLst>
              <a:ext uri="{FF2B5EF4-FFF2-40B4-BE49-F238E27FC236}">
                <a16:creationId xmlns:a16="http://schemas.microsoft.com/office/drawing/2014/main" id="{89701B78-494B-BF3C-6366-0176A6E327A1}"/>
              </a:ext>
            </a:extLst>
          </p:cNvPr>
          <p:cNvSpPr/>
          <p:nvPr/>
        </p:nvSpPr>
        <p:spPr>
          <a:xfrm>
            <a:off x="9005094" y="1111647"/>
            <a:ext cx="826883" cy="316560"/>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3223605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259F94-1FFE-5800-9770-FB812AF4A891}"/>
              </a:ext>
            </a:extLst>
          </p:cNvPr>
          <p:cNvPicPr>
            <a:picLocks noChangeAspect="1"/>
          </p:cNvPicPr>
          <p:nvPr/>
        </p:nvPicPr>
        <p:blipFill>
          <a:blip r:embed="rId3"/>
          <a:stretch>
            <a:fillRect/>
          </a:stretch>
        </p:blipFill>
        <p:spPr>
          <a:xfrm>
            <a:off x="6229772" y="865917"/>
            <a:ext cx="5128278" cy="1577340"/>
          </a:xfrm>
          <a:prstGeom prst="rect">
            <a:avLst/>
          </a:prstGeom>
        </p:spPr>
      </p:pic>
      <p:sp>
        <p:nvSpPr>
          <p:cNvPr id="2" name="Title 1">
            <a:extLst>
              <a:ext uri="{FF2B5EF4-FFF2-40B4-BE49-F238E27FC236}">
                <a16:creationId xmlns:a16="http://schemas.microsoft.com/office/drawing/2014/main" id="{7668A739-D49B-B6C4-70DA-3B916E9A2D41}"/>
              </a:ext>
            </a:extLst>
          </p:cNvPr>
          <p:cNvSpPr>
            <a:spLocks noGrp="1"/>
          </p:cNvSpPr>
          <p:nvPr>
            <p:ph type="title"/>
          </p:nvPr>
        </p:nvSpPr>
        <p:spPr/>
        <p:txBody>
          <a:bodyPr/>
          <a:lstStyle/>
          <a:p>
            <a:r>
              <a:rPr lang="en-IE" dirty="0"/>
              <a:t>Generate the Code</a:t>
            </a:r>
          </a:p>
        </p:txBody>
      </p:sp>
      <p:sp>
        <p:nvSpPr>
          <p:cNvPr id="3" name="Content Placeholder 2">
            <a:extLst>
              <a:ext uri="{FF2B5EF4-FFF2-40B4-BE49-F238E27FC236}">
                <a16:creationId xmlns:a16="http://schemas.microsoft.com/office/drawing/2014/main" id="{CDE80780-D7CB-6624-98E0-DF456B49A5F7}"/>
              </a:ext>
            </a:extLst>
          </p:cNvPr>
          <p:cNvSpPr>
            <a:spLocks noGrp="1"/>
          </p:cNvSpPr>
          <p:nvPr>
            <p:ph sz="quarter" idx="15"/>
          </p:nvPr>
        </p:nvSpPr>
        <p:spPr/>
        <p:txBody>
          <a:bodyPr/>
          <a:lstStyle/>
          <a:p>
            <a:r>
              <a:rPr lang="en-IE" dirty="0"/>
              <a:t>In Resource Management[MCC], use the Generate button to create the code for the project</a:t>
            </a:r>
          </a:p>
        </p:txBody>
      </p:sp>
      <p:sp>
        <p:nvSpPr>
          <p:cNvPr id="7" name="Rectangle: Rounded Corners 6">
            <a:extLst>
              <a:ext uri="{FF2B5EF4-FFF2-40B4-BE49-F238E27FC236}">
                <a16:creationId xmlns:a16="http://schemas.microsoft.com/office/drawing/2014/main" id="{902348FE-3F1B-699B-FC5F-7EADC77E5110}"/>
              </a:ext>
            </a:extLst>
          </p:cNvPr>
          <p:cNvSpPr/>
          <p:nvPr/>
        </p:nvSpPr>
        <p:spPr>
          <a:xfrm>
            <a:off x="6927851" y="1436339"/>
            <a:ext cx="400423" cy="248536"/>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558837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262D83A-9DB1-B711-973A-E202ADB97DBD}"/>
              </a:ext>
            </a:extLst>
          </p:cNvPr>
          <p:cNvPicPr>
            <a:picLocks noChangeAspect="1"/>
          </p:cNvPicPr>
          <p:nvPr/>
        </p:nvPicPr>
        <p:blipFill>
          <a:blip r:embed="rId3"/>
          <a:stretch>
            <a:fillRect/>
          </a:stretch>
        </p:blipFill>
        <p:spPr>
          <a:xfrm>
            <a:off x="4891742" y="3188043"/>
            <a:ext cx="6599685" cy="2941269"/>
          </a:xfrm>
          <a:prstGeom prst="rect">
            <a:avLst/>
          </a:prstGeom>
        </p:spPr>
      </p:pic>
      <p:pic>
        <p:nvPicPr>
          <p:cNvPr id="12" name="Picture 11">
            <a:extLst>
              <a:ext uri="{FF2B5EF4-FFF2-40B4-BE49-F238E27FC236}">
                <a16:creationId xmlns:a16="http://schemas.microsoft.com/office/drawing/2014/main" id="{73DD557C-EB11-9072-EA3A-41760F929CA7}"/>
              </a:ext>
            </a:extLst>
          </p:cNvPr>
          <p:cNvPicPr>
            <a:picLocks noChangeAspect="1"/>
          </p:cNvPicPr>
          <p:nvPr/>
        </p:nvPicPr>
        <p:blipFill rotWithShape="1">
          <a:blip r:embed="rId4"/>
          <a:srcRect l="3345"/>
          <a:stretch/>
        </p:blipFill>
        <p:spPr>
          <a:xfrm>
            <a:off x="4891742" y="96297"/>
            <a:ext cx="6599685" cy="2734132"/>
          </a:xfrm>
          <a:prstGeom prst="rect">
            <a:avLst/>
          </a:prstGeom>
        </p:spPr>
      </p:pic>
      <p:sp>
        <p:nvSpPr>
          <p:cNvPr id="2" name="Title 1">
            <a:extLst>
              <a:ext uri="{FF2B5EF4-FFF2-40B4-BE49-F238E27FC236}">
                <a16:creationId xmlns:a16="http://schemas.microsoft.com/office/drawing/2014/main" id="{686E4A3A-BF80-0C14-8EF6-8BDEED6512BE}"/>
              </a:ext>
            </a:extLst>
          </p:cNvPr>
          <p:cNvSpPr>
            <a:spLocks noGrp="1"/>
          </p:cNvSpPr>
          <p:nvPr>
            <p:ph type="title"/>
          </p:nvPr>
        </p:nvSpPr>
        <p:spPr/>
        <p:txBody>
          <a:bodyPr/>
          <a:lstStyle/>
          <a:p>
            <a:r>
              <a:rPr lang="en-IE" dirty="0" err="1"/>
              <a:t>Configuration.h</a:t>
            </a:r>
            <a:endParaRPr lang="en-IE" dirty="0"/>
          </a:p>
        </p:txBody>
      </p:sp>
      <p:sp>
        <p:nvSpPr>
          <p:cNvPr id="3" name="Content Placeholder 2">
            <a:extLst>
              <a:ext uri="{FF2B5EF4-FFF2-40B4-BE49-F238E27FC236}">
                <a16:creationId xmlns:a16="http://schemas.microsoft.com/office/drawing/2014/main" id="{7DAD1520-9140-3C73-55B8-5D954337401C}"/>
              </a:ext>
            </a:extLst>
          </p:cNvPr>
          <p:cNvSpPr>
            <a:spLocks noGrp="1"/>
          </p:cNvSpPr>
          <p:nvPr>
            <p:ph sz="quarter" idx="15"/>
          </p:nvPr>
        </p:nvSpPr>
        <p:spPr>
          <a:xfrm>
            <a:off x="355602" y="929270"/>
            <a:ext cx="4216398" cy="5374679"/>
          </a:xfrm>
        </p:spPr>
        <p:txBody>
          <a:bodyPr/>
          <a:lstStyle/>
          <a:p>
            <a:r>
              <a:rPr lang="en-IE" dirty="0"/>
              <a:t>The Project is now populated</a:t>
            </a:r>
          </a:p>
          <a:p>
            <a:r>
              <a:rPr lang="en-IE" dirty="0"/>
              <a:t>Check the </a:t>
            </a:r>
            <a:r>
              <a:rPr lang="en-IE" dirty="0" err="1"/>
              <a:t>configuration.h</a:t>
            </a:r>
            <a:r>
              <a:rPr lang="en-IE" dirty="0"/>
              <a:t> Header File</a:t>
            </a:r>
          </a:p>
          <a:p>
            <a:pPr lvl="1"/>
            <a:r>
              <a:rPr lang="en-IE" dirty="0"/>
              <a:t>The PLCA settings and the Network Configuration settings can be seen in this file</a:t>
            </a:r>
          </a:p>
          <a:p>
            <a:pPr lvl="1"/>
            <a:r>
              <a:rPr lang="en-IE" dirty="0"/>
              <a:t>Check that the PLCA settings are correct</a:t>
            </a:r>
          </a:p>
          <a:p>
            <a:pPr lvl="1"/>
            <a:r>
              <a:rPr lang="en-IE" dirty="0"/>
              <a:t>Check that the IP Address and MAC Address are correct </a:t>
            </a:r>
          </a:p>
          <a:p>
            <a:pPr lvl="1"/>
            <a:r>
              <a:rPr lang="en-IE" dirty="0"/>
              <a:t>These can be changed in this file if necessary</a:t>
            </a:r>
          </a:p>
          <a:p>
            <a:pPr lvl="2"/>
            <a:r>
              <a:rPr lang="en-IE" dirty="0">
                <a:solidFill>
                  <a:srgbClr val="FF0000"/>
                </a:solidFill>
              </a:rPr>
              <a:t>But any changes in this file will </a:t>
            </a:r>
            <a:r>
              <a:rPr lang="en-IE" u="sng" dirty="0">
                <a:solidFill>
                  <a:srgbClr val="FF0000"/>
                </a:solidFill>
              </a:rPr>
              <a:t>not</a:t>
            </a:r>
            <a:r>
              <a:rPr lang="en-IE" dirty="0">
                <a:solidFill>
                  <a:srgbClr val="FF0000"/>
                </a:solidFill>
              </a:rPr>
              <a:t> be reflected back into the MCC Project Graph settings</a:t>
            </a:r>
          </a:p>
          <a:p>
            <a:pPr lvl="1"/>
            <a:endParaRPr lang="en-IE" dirty="0"/>
          </a:p>
          <a:p>
            <a:pPr marL="301752" lvl="1" indent="0">
              <a:buNone/>
            </a:pPr>
            <a:endParaRPr lang="en-IE" dirty="0"/>
          </a:p>
          <a:p>
            <a:pPr lvl="1"/>
            <a:endParaRPr lang="en-IE" dirty="0"/>
          </a:p>
        </p:txBody>
      </p:sp>
      <p:sp>
        <p:nvSpPr>
          <p:cNvPr id="9" name="Rectangle: Rounded Corners 8">
            <a:extLst>
              <a:ext uri="{FF2B5EF4-FFF2-40B4-BE49-F238E27FC236}">
                <a16:creationId xmlns:a16="http://schemas.microsoft.com/office/drawing/2014/main" id="{0F9E1881-4B22-7332-CD87-104CF726C1AB}"/>
              </a:ext>
            </a:extLst>
          </p:cNvPr>
          <p:cNvSpPr/>
          <p:nvPr/>
        </p:nvSpPr>
        <p:spPr>
          <a:xfrm>
            <a:off x="8867022" y="457985"/>
            <a:ext cx="747058" cy="212824"/>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0" name="Rectangle: Rounded Corners 9">
            <a:extLst>
              <a:ext uri="{FF2B5EF4-FFF2-40B4-BE49-F238E27FC236}">
                <a16:creationId xmlns:a16="http://schemas.microsoft.com/office/drawing/2014/main" id="{29002E2A-0124-0FA3-CDE7-DC3C36BF5922}"/>
              </a:ext>
            </a:extLst>
          </p:cNvPr>
          <p:cNvSpPr/>
          <p:nvPr/>
        </p:nvSpPr>
        <p:spPr>
          <a:xfrm>
            <a:off x="4891742" y="412893"/>
            <a:ext cx="1383552" cy="1660941"/>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cxnSp>
        <p:nvCxnSpPr>
          <p:cNvPr id="11" name="Straight Arrow Connector 10">
            <a:extLst>
              <a:ext uri="{FF2B5EF4-FFF2-40B4-BE49-F238E27FC236}">
                <a16:creationId xmlns:a16="http://schemas.microsoft.com/office/drawing/2014/main" id="{85767BDC-FAF2-8947-1492-27F678E47D04}"/>
              </a:ext>
            </a:extLst>
          </p:cNvPr>
          <p:cNvCxnSpPr>
            <a:cxnSpLocks/>
          </p:cNvCxnSpPr>
          <p:nvPr/>
        </p:nvCxnSpPr>
        <p:spPr>
          <a:xfrm>
            <a:off x="6275293" y="1288979"/>
            <a:ext cx="1201272"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Rectangle: Rounded Corners 13">
            <a:extLst>
              <a:ext uri="{FF2B5EF4-FFF2-40B4-BE49-F238E27FC236}">
                <a16:creationId xmlns:a16="http://schemas.microsoft.com/office/drawing/2014/main" id="{BB6D4677-BF25-EEA3-EA16-33C3002E52BB}"/>
              </a:ext>
            </a:extLst>
          </p:cNvPr>
          <p:cNvSpPr/>
          <p:nvPr/>
        </p:nvSpPr>
        <p:spPr>
          <a:xfrm>
            <a:off x="6972300" y="4353229"/>
            <a:ext cx="4095750" cy="177608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5" name="Left Brace 14">
            <a:extLst>
              <a:ext uri="{FF2B5EF4-FFF2-40B4-BE49-F238E27FC236}">
                <a16:creationId xmlns:a16="http://schemas.microsoft.com/office/drawing/2014/main" id="{39374908-7A3A-8F9B-8B01-91FE2E6827B3}"/>
              </a:ext>
            </a:extLst>
          </p:cNvPr>
          <p:cNvSpPr/>
          <p:nvPr/>
        </p:nvSpPr>
        <p:spPr>
          <a:xfrm>
            <a:off x="6972300" y="1933575"/>
            <a:ext cx="285750" cy="552449"/>
          </a:xfrm>
          <a:prstGeom prst="leftBrac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Tree>
    <p:extLst>
      <p:ext uri="{BB962C8B-B14F-4D97-AF65-F5344CB8AC3E}">
        <p14:creationId xmlns:p14="http://schemas.microsoft.com/office/powerpoint/2010/main" val="665539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888030-383E-0EF0-F048-F1217B7AA7BD}"/>
              </a:ext>
            </a:extLst>
          </p:cNvPr>
          <p:cNvPicPr>
            <a:picLocks noChangeAspect="1"/>
          </p:cNvPicPr>
          <p:nvPr/>
        </p:nvPicPr>
        <p:blipFill>
          <a:blip r:embed="rId3"/>
          <a:stretch>
            <a:fillRect/>
          </a:stretch>
        </p:blipFill>
        <p:spPr>
          <a:xfrm>
            <a:off x="6494472" y="929270"/>
            <a:ext cx="5380026" cy="1868790"/>
          </a:xfrm>
          <a:prstGeom prst="rect">
            <a:avLst/>
          </a:prstGeom>
        </p:spPr>
      </p:pic>
      <p:sp>
        <p:nvSpPr>
          <p:cNvPr id="2" name="Title 1">
            <a:extLst>
              <a:ext uri="{FF2B5EF4-FFF2-40B4-BE49-F238E27FC236}">
                <a16:creationId xmlns:a16="http://schemas.microsoft.com/office/drawing/2014/main" id="{7169FDB2-827F-0CE4-AC7A-DEA32D7753F8}"/>
              </a:ext>
            </a:extLst>
          </p:cNvPr>
          <p:cNvSpPr>
            <a:spLocks noGrp="1"/>
          </p:cNvSpPr>
          <p:nvPr>
            <p:ph type="title"/>
          </p:nvPr>
        </p:nvSpPr>
        <p:spPr/>
        <p:txBody>
          <a:bodyPr/>
          <a:lstStyle/>
          <a:p>
            <a:r>
              <a:rPr lang="en-IE" dirty="0"/>
              <a:t>Build the Project and Program the Device</a:t>
            </a:r>
          </a:p>
        </p:txBody>
      </p:sp>
      <p:sp>
        <p:nvSpPr>
          <p:cNvPr id="3" name="Content Placeholder 2">
            <a:extLst>
              <a:ext uri="{FF2B5EF4-FFF2-40B4-BE49-F238E27FC236}">
                <a16:creationId xmlns:a16="http://schemas.microsoft.com/office/drawing/2014/main" id="{30004EA9-FB02-3A4D-9E7A-C69134E5AB70}"/>
              </a:ext>
            </a:extLst>
          </p:cNvPr>
          <p:cNvSpPr>
            <a:spLocks noGrp="1"/>
          </p:cNvSpPr>
          <p:nvPr>
            <p:ph sz="quarter" idx="15"/>
          </p:nvPr>
        </p:nvSpPr>
        <p:spPr/>
        <p:txBody>
          <a:bodyPr/>
          <a:lstStyle/>
          <a:p>
            <a:r>
              <a:rPr lang="en-IE" dirty="0"/>
              <a:t>Clean and Build the Project</a:t>
            </a:r>
          </a:p>
          <a:p>
            <a:endParaRPr lang="en-IE" dirty="0"/>
          </a:p>
          <a:p>
            <a:endParaRPr lang="en-IE" dirty="0"/>
          </a:p>
          <a:p>
            <a:r>
              <a:rPr lang="en-IE" dirty="0"/>
              <a:t>Check the output of the Build to make sure it was successful, similar to what is shown.</a:t>
            </a:r>
          </a:p>
        </p:txBody>
      </p:sp>
      <p:grpSp>
        <p:nvGrpSpPr>
          <p:cNvPr id="11" name="Group 10">
            <a:extLst>
              <a:ext uri="{FF2B5EF4-FFF2-40B4-BE49-F238E27FC236}">
                <a16:creationId xmlns:a16="http://schemas.microsoft.com/office/drawing/2014/main" id="{6AE5BD7F-E01C-0891-67AF-7935AFA04D3E}"/>
              </a:ext>
            </a:extLst>
          </p:cNvPr>
          <p:cNvGrpSpPr/>
          <p:nvPr/>
        </p:nvGrpSpPr>
        <p:grpSpPr>
          <a:xfrm>
            <a:off x="8945496" y="1171810"/>
            <a:ext cx="2568324" cy="527450"/>
            <a:chOff x="8602596" y="1133710"/>
            <a:chExt cx="2568324" cy="527450"/>
          </a:xfrm>
        </p:grpSpPr>
        <p:sp>
          <p:nvSpPr>
            <p:cNvPr id="7" name="Rectangle: Rounded Corners 6">
              <a:extLst>
                <a:ext uri="{FF2B5EF4-FFF2-40B4-BE49-F238E27FC236}">
                  <a16:creationId xmlns:a16="http://schemas.microsoft.com/office/drawing/2014/main" id="{2F46706C-4731-41D7-7286-7CAB44C6FCBF}"/>
                </a:ext>
              </a:extLst>
            </p:cNvPr>
            <p:cNvSpPr/>
            <p:nvPr/>
          </p:nvSpPr>
          <p:spPr>
            <a:xfrm>
              <a:off x="8632116" y="1493520"/>
              <a:ext cx="2538804" cy="167640"/>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8" name="Rectangle: Rounded Corners 7">
              <a:extLst>
                <a:ext uri="{FF2B5EF4-FFF2-40B4-BE49-F238E27FC236}">
                  <a16:creationId xmlns:a16="http://schemas.microsoft.com/office/drawing/2014/main" id="{70AAE73D-02FE-FEEE-F964-6D00146089B1}"/>
                </a:ext>
              </a:extLst>
            </p:cNvPr>
            <p:cNvSpPr/>
            <p:nvPr/>
          </p:nvSpPr>
          <p:spPr>
            <a:xfrm>
              <a:off x="8602596" y="1133710"/>
              <a:ext cx="298524" cy="23153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grpSp>
      <p:pic>
        <p:nvPicPr>
          <p:cNvPr id="21" name="Picture 20">
            <a:extLst>
              <a:ext uri="{FF2B5EF4-FFF2-40B4-BE49-F238E27FC236}">
                <a16:creationId xmlns:a16="http://schemas.microsoft.com/office/drawing/2014/main" id="{231FAD50-DDC8-DB78-1AAE-67D3ADEB5009}"/>
              </a:ext>
            </a:extLst>
          </p:cNvPr>
          <p:cNvPicPr>
            <a:picLocks noChangeAspect="1"/>
          </p:cNvPicPr>
          <p:nvPr/>
        </p:nvPicPr>
        <p:blipFill>
          <a:blip r:embed="rId4"/>
          <a:stretch>
            <a:fillRect/>
          </a:stretch>
        </p:blipFill>
        <p:spPr>
          <a:xfrm>
            <a:off x="495672" y="3708809"/>
            <a:ext cx="8831207" cy="2288062"/>
          </a:xfrm>
          <a:prstGeom prst="rect">
            <a:avLst/>
          </a:prstGeom>
        </p:spPr>
      </p:pic>
      <p:cxnSp>
        <p:nvCxnSpPr>
          <p:cNvPr id="22" name="Straight Arrow Connector 21">
            <a:extLst>
              <a:ext uri="{FF2B5EF4-FFF2-40B4-BE49-F238E27FC236}">
                <a16:creationId xmlns:a16="http://schemas.microsoft.com/office/drawing/2014/main" id="{80DD1566-C2D9-7189-61E3-C23E22DF1636}"/>
              </a:ext>
            </a:extLst>
          </p:cNvPr>
          <p:cNvCxnSpPr>
            <a:cxnSpLocks/>
          </p:cNvCxnSpPr>
          <p:nvPr/>
        </p:nvCxnSpPr>
        <p:spPr>
          <a:xfrm>
            <a:off x="2884393" y="2933700"/>
            <a:ext cx="0" cy="71628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89804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FCBA-7EC5-502A-4415-B0EE8BBBB7AE}"/>
              </a:ext>
            </a:extLst>
          </p:cNvPr>
          <p:cNvSpPr>
            <a:spLocks noGrp="1"/>
          </p:cNvSpPr>
          <p:nvPr>
            <p:ph type="title"/>
          </p:nvPr>
        </p:nvSpPr>
        <p:spPr>
          <a:xfrm>
            <a:off x="355603" y="96297"/>
            <a:ext cx="11173458" cy="777240"/>
          </a:xfrm>
        </p:spPr>
        <p:txBody>
          <a:bodyPr/>
          <a:lstStyle/>
          <a:p>
            <a:r>
              <a:rPr lang="en-IE" dirty="0"/>
              <a:t>Program the Node 0 Board</a:t>
            </a:r>
          </a:p>
        </p:txBody>
      </p:sp>
      <p:sp>
        <p:nvSpPr>
          <p:cNvPr id="3" name="Content Placeholder 2">
            <a:extLst>
              <a:ext uri="{FF2B5EF4-FFF2-40B4-BE49-F238E27FC236}">
                <a16:creationId xmlns:a16="http://schemas.microsoft.com/office/drawing/2014/main" id="{6DB8FA24-B321-3341-49D0-CEEBC1D5EC4C}"/>
              </a:ext>
            </a:extLst>
          </p:cNvPr>
          <p:cNvSpPr>
            <a:spLocks noGrp="1"/>
          </p:cNvSpPr>
          <p:nvPr>
            <p:ph sz="quarter" idx="15"/>
          </p:nvPr>
        </p:nvSpPr>
        <p:spPr/>
        <p:txBody>
          <a:bodyPr/>
          <a:lstStyle/>
          <a:p>
            <a:r>
              <a:rPr lang="en-IE" dirty="0"/>
              <a:t>Connect the boards to the PC</a:t>
            </a:r>
          </a:p>
          <a:p>
            <a:endParaRPr lang="en-IE" dirty="0"/>
          </a:p>
          <a:p>
            <a:pPr marL="0" indent="0">
              <a:buNone/>
            </a:pPr>
            <a:endParaRPr lang="en-IE" dirty="0"/>
          </a:p>
          <a:p>
            <a:r>
              <a:rPr lang="en-IE" dirty="0"/>
              <a:t>In the Project Properties, check the Connected Hardware Tool list dropdown menu and select which board to program</a:t>
            </a:r>
          </a:p>
          <a:p>
            <a:r>
              <a:rPr lang="en-IE" dirty="0"/>
              <a:t>This board will be the PLCA Node 0 board</a:t>
            </a:r>
          </a:p>
          <a:p>
            <a:r>
              <a:rPr lang="en-IE" dirty="0"/>
              <a:t>Click on Apply then OK</a:t>
            </a:r>
          </a:p>
        </p:txBody>
      </p:sp>
      <p:pic>
        <p:nvPicPr>
          <p:cNvPr id="5" name="Content Placeholder 4">
            <a:extLst>
              <a:ext uri="{FF2B5EF4-FFF2-40B4-BE49-F238E27FC236}">
                <a16:creationId xmlns:a16="http://schemas.microsoft.com/office/drawing/2014/main" id="{029FFD65-4C91-CE5D-8739-44FBECDB5DF9}"/>
              </a:ext>
            </a:extLst>
          </p:cNvPr>
          <p:cNvPicPr>
            <a:picLocks noGrp="1" noChangeAspect="1"/>
          </p:cNvPicPr>
          <p:nvPr>
            <p:ph sz="quarter" idx="16"/>
          </p:nvPr>
        </p:nvPicPr>
        <p:blipFill>
          <a:blip r:embed="rId3"/>
          <a:stretch>
            <a:fillRect/>
          </a:stretch>
        </p:blipFill>
        <p:spPr>
          <a:xfrm>
            <a:off x="5448300" y="2606072"/>
            <a:ext cx="4907280" cy="3156857"/>
          </a:xfrm>
          <a:prstGeom prst="rect">
            <a:avLst/>
          </a:prstGeom>
        </p:spPr>
      </p:pic>
      <p:pic>
        <p:nvPicPr>
          <p:cNvPr id="6" name="Picture 5">
            <a:extLst>
              <a:ext uri="{FF2B5EF4-FFF2-40B4-BE49-F238E27FC236}">
                <a16:creationId xmlns:a16="http://schemas.microsoft.com/office/drawing/2014/main" id="{780674B4-9A18-2E76-74F8-714E3EDE99B7}"/>
              </a:ext>
            </a:extLst>
          </p:cNvPr>
          <p:cNvPicPr>
            <a:picLocks noChangeAspect="1"/>
          </p:cNvPicPr>
          <p:nvPr/>
        </p:nvPicPr>
        <p:blipFill>
          <a:blip r:embed="rId4"/>
          <a:stretch>
            <a:fillRect/>
          </a:stretch>
        </p:blipFill>
        <p:spPr>
          <a:xfrm>
            <a:off x="7512837" y="443227"/>
            <a:ext cx="2842743" cy="2162845"/>
          </a:xfrm>
          <a:prstGeom prst="rect">
            <a:avLst/>
          </a:prstGeom>
          <a:solidFill>
            <a:schemeClr val="accent3">
              <a:lumMod val="60000"/>
              <a:lumOff val="40000"/>
            </a:schemeClr>
          </a:solidFill>
          <a:ln>
            <a:noFill/>
          </a:ln>
          <a:effectLst/>
        </p:spPr>
      </p:pic>
      <p:sp>
        <p:nvSpPr>
          <p:cNvPr id="4" name="Rectangle: Rounded Corners 3">
            <a:extLst>
              <a:ext uri="{FF2B5EF4-FFF2-40B4-BE49-F238E27FC236}">
                <a16:creationId xmlns:a16="http://schemas.microsoft.com/office/drawing/2014/main" id="{54CBCC65-1ADB-260A-69D3-D6E81373B99F}"/>
              </a:ext>
            </a:extLst>
          </p:cNvPr>
          <p:cNvSpPr/>
          <p:nvPr/>
        </p:nvSpPr>
        <p:spPr>
          <a:xfrm>
            <a:off x="8369817" y="5523505"/>
            <a:ext cx="438903" cy="239423"/>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7" name="Rectangle: Rounded Corners 6">
            <a:extLst>
              <a:ext uri="{FF2B5EF4-FFF2-40B4-BE49-F238E27FC236}">
                <a16:creationId xmlns:a16="http://schemas.microsoft.com/office/drawing/2014/main" id="{A16CE6E8-52E1-F497-95F9-87BD6EFC0132}"/>
              </a:ext>
            </a:extLst>
          </p:cNvPr>
          <p:cNvSpPr/>
          <p:nvPr/>
        </p:nvSpPr>
        <p:spPr>
          <a:xfrm>
            <a:off x="9143247" y="5543549"/>
            <a:ext cx="438903" cy="21937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8" name="TextBox 7">
            <a:extLst>
              <a:ext uri="{FF2B5EF4-FFF2-40B4-BE49-F238E27FC236}">
                <a16:creationId xmlns:a16="http://schemas.microsoft.com/office/drawing/2014/main" id="{B73E2EA1-D2ED-6170-7DD9-B2D53E72B7B9}"/>
              </a:ext>
            </a:extLst>
          </p:cNvPr>
          <p:cNvSpPr txBox="1"/>
          <p:nvPr/>
        </p:nvSpPr>
        <p:spPr>
          <a:xfrm>
            <a:off x="658762" y="5380619"/>
            <a:ext cx="4149213" cy="923330"/>
          </a:xfrm>
          <a:prstGeom prst="rect">
            <a:avLst/>
          </a:prstGeom>
          <a:noFill/>
        </p:spPr>
        <p:txBody>
          <a:bodyPr wrap="square" rtlCol="0">
            <a:spAutoFit/>
          </a:bodyPr>
          <a:lstStyle/>
          <a:p>
            <a:r>
              <a:rPr lang="en-IE" sz="1800" dirty="0">
                <a:solidFill>
                  <a:srgbClr val="00B050"/>
                </a:solidFill>
              </a:rPr>
              <a:t>Hint – If the SAME54 Curiosity Board you have connected to the PC is not listed, close and reopen MPLAB X</a:t>
            </a:r>
            <a:endParaRPr lang="en-US" sz="1800" dirty="0">
              <a:solidFill>
                <a:srgbClr val="00B050"/>
              </a:solidFill>
            </a:endParaRPr>
          </a:p>
        </p:txBody>
      </p:sp>
    </p:spTree>
    <p:extLst>
      <p:ext uri="{BB962C8B-B14F-4D97-AF65-F5344CB8AC3E}">
        <p14:creationId xmlns:p14="http://schemas.microsoft.com/office/powerpoint/2010/main" val="1904036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F7325D-F333-0D79-D3A0-52A3CA1C7BDD}"/>
              </a:ext>
            </a:extLst>
          </p:cNvPr>
          <p:cNvPicPr>
            <a:picLocks noChangeAspect="1"/>
          </p:cNvPicPr>
          <p:nvPr/>
        </p:nvPicPr>
        <p:blipFill>
          <a:blip r:embed="rId2"/>
          <a:stretch>
            <a:fillRect/>
          </a:stretch>
        </p:blipFill>
        <p:spPr>
          <a:xfrm>
            <a:off x="3063626" y="830729"/>
            <a:ext cx="8188948" cy="4397610"/>
          </a:xfrm>
          <a:prstGeom prst="rect">
            <a:avLst/>
          </a:prstGeom>
        </p:spPr>
      </p:pic>
      <p:sp>
        <p:nvSpPr>
          <p:cNvPr id="9" name="TextBox 8">
            <a:extLst>
              <a:ext uri="{FF2B5EF4-FFF2-40B4-BE49-F238E27FC236}">
                <a16:creationId xmlns:a16="http://schemas.microsoft.com/office/drawing/2014/main" id="{94301320-9840-B419-A92A-AD91A4F40B29}"/>
              </a:ext>
            </a:extLst>
          </p:cNvPr>
          <p:cNvSpPr txBox="1"/>
          <p:nvPr/>
        </p:nvSpPr>
        <p:spPr>
          <a:xfrm>
            <a:off x="356973" y="830729"/>
            <a:ext cx="2273643" cy="4708981"/>
          </a:xfrm>
          <a:prstGeom prst="rect">
            <a:avLst/>
          </a:prstGeom>
          <a:noFill/>
        </p:spPr>
        <p:txBody>
          <a:bodyPr wrap="square" rtlCol="0">
            <a:spAutoFit/>
          </a:bodyPr>
          <a:lstStyle/>
          <a:p>
            <a:r>
              <a:rPr lang="en-IE" sz="2000" dirty="0"/>
              <a:t>Having opened MPLAB X IDE (See</a:t>
            </a:r>
            <a:r>
              <a:rPr lang="en-IE" sz="2000" dirty="0">
                <a:hlinkClick r:id="rId3" action="ppaction://hlinksldjump"/>
              </a:rPr>
              <a:t> Useful Links and References</a:t>
            </a:r>
            <a:r>
              <a:rPr lang="en-IE" sz="2000" dirty="0"/>
              <a:t>) , in </a:t>
            </a:r>
            <a:r>
              <a:rPr lang="en-IE" sz="2000" b="1" dirty="0"/>
              <a:t>Tools &gt; Plugins, </a:t>
            </a:r>
            <a:r>
              <a:rPr lang="en-IE" sz="2000" dirty="0"/>
              <a:t>check that you have MPLAB Code Configurator installed. </a:t>
            </a:r>
          </a:p>
          <a:p>
            <a:endParaRPr lang="en-IE" sz="2000" dirty="0"/>
          </a:p>
          <a:p>
            <a:endParaRPr lang="en-IE" sz="2000" dirty="0"/>
          </a:p>
          <a:p>
            <a:r>
              <a:rPr lang="en-IE" sz="2000" dirty="0"/>
              <a:t>If it is not there, look in </a:t>
            </a:r>
            <a:r>
              <a:rPr lang="en-IE" sz="2000" b="1" dirty="0"/>
              <a:t>Available Plugins </a:t>
            </a:r>
            <a:r>
              <a:rPr lang="en-IE" sz="2000" dirty="0"/>
              <a:t>and install it from there.</a:t>
            </a:r>
          </a:p>
        </p:txBody>
      </p:sp>
      <p:sp>
        <p:nvSpPr>
          <p:cNvPr id="10" name="Title 1">
            <a:extLst>
              <a:ext uri="{FF2B5EF4-FFF2-40B4-BE49-F238E27FC236}">
                <a16:creationId xmlns:a16="http://schemas.microsoft.com/office/drawing/2014/main" id="{BFD09605-ECBE-1C30-9D06-C304B1578147}"/>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a:t>Step 1</a:t>
            </a:r>
            <a:endParaRPr lang="en-IE" dirty="0"/>
          </a:p>
        </p:txBody>
      </p:sp>
      <p:cxnSp>
        <p:nvCxnSpPr>
          <p:cNvPr id="7" name="Straight Arrow Connector 6">
            <a:extLst>
              <a:ext uri="{FF2B5EF4-FFF2-40B4-BE49-F238E27FC236}">
                <a16:creationId xmlns:a16="http://schemas.microsoft.com/office/drawing/2014/main" id="{A657E4C2-F96D-9400-EA08-048FDAAAC394}"/>
              </a:ext>
            </a:extLst>
          </p:cNvPr>
          <p:cNvCxnSpPr>
            <a:cxnSpLocks/>
            <a:stCxn id="4" idx="2"/>
          </p:cNvCxnSpPr>
          <p:nvPr/>
        </p:nvCxnSpPr>
        <p:spPr>
          <a:xfrm>
            <a:off x="5233774" y="1101264"/>
            <a:ext cx="0" cy="33097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 name="Rectangle: Rounded Corners 3">
            <a:extLst>
              <a:ext uri="{FF2B5EF4-FFF2-40B4-BE49-F238E27FC236}">
                <a16:creationId xmlns:a16="http://schemas.microsoft.com/office/drawing/2014/main" id="{5D4680FB-94BF-8107-1306-B9AF697AFC56}"/>
              </a:ext>
            </a:extLst>
          </p:cNvPr>
          <p:cNvSpPr/>
          <p:nvPr/>
        </p:nvSpPr>
        <p:spPr>
          <a:xfrm>
            <a:off x="5110206" y="873536"/>
            <a:ext cx="247135" cy="2277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2" name="Picture 11">
            <a:extLst>
              <a:ext uri="{FF2B5EF4-FFF2-40B4-BE49-F238E27FC236}">
                <a16:creationId xmlns:a16="http://schemas.microsoft.com/office/drawing/2014/main" id="{0B49C4C5-2112-B4CE-4A79-540BCA45ECAD}"/>
              </a:ext>
            </a:extLst>
          </p:cNvPr>
          <p:cNvPicPr>
            <a:picLocks noChangeAspect="1"/>
          </p:cNvPicPr>
          <p:nvPr/>
        </p:nvPicPr>
        <p:blipFill>
          <a:blip r:embed="rId4"/>
          <a:stretch>
            <a:fillRect/>
          </a:stretch>
        </p:blipFill>
        <p:spPr>
          <a:xfrm>
            <a:off x="3728849" y="1847273"/>
            <a:ext cx="8030384" cy="4304085"/>
          </a:xfrm>
          <a:prstGeom prst="rect">
            <a:avLst/>
          </a:prstGeom>
        </p:spPr>
      </p:pic>
    </p:spTree>
    <p:extLst>
      <p:ext uri="{BB962C8B-B14F-4D97-AF65-F5344CB8AC3E}">
        <p14:creationId xmlns:p14="http://schemas.microsoft.com/office/powerpoint/2010/main" val="1531874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E874B-8027-8360-E5D8-B75B672EF8A2}"/>
              </a:ext>
            </a:extLst>
          </p:cNvPr>
          <p:cNvSpPr>
            <a:spLocks noGrp="1"/>
          </p:cNvSpPr>
          <p:nvPr>
            <p:ph type="title"/>
          </p:nvPr>
        </p:nvSpPr>
        <p:spPr/>
        <p:txBody>
          <a:bodyPr/>
          <a:lstStyle/>
          <a:p>
            <a:r>
              <a:rPr lang="en-IE" dirty="0"/>
              <a:t>Program the Node 0 Board</a:t>
            </a:r>
          </a:p>
        </p:txBody>
      </p:sp>
      <p:sp>
        <p:nvSpPr>
          <p:cNvPr id="3" name="Content Placeholder 2">
            <a:extLst>
              <a:ext uri="{FF2B5EF4-FFF2-40B4-BE49-F238E27FC236}">
                <a16:creationId xmlns:a16="http://schemas.microsoft.com/office/drawing/2014/main" id="{2A632F3A-A816-460C-46F4-5DECFB87CFD8}"/>
              </a:ext>
            </a:extLst>
          </p:cNvPr>
          <p:cNvSpPr>
            <a:spLocks noGrp="1"/>
          </p:cNvSpPr>
          <p:nvPr>
            <p:ph sz="quarter" idx="15"/>
          </p:nvPr>
        </p:nvSpPr>
        <p:spPr/>
        <p:txBody>
          <a:bodyPr/>
          <a:lstStyle/>
          <a:p>
            <a:r>
              <a:rPr lang="en-IE" dirty="0"/>
              <a:t>Use Make and Program Device to program the board.</a:t>
            </a:r>
          </a:p>
          <a:p>
            <a:endParaRPr lang="en-IE" dirty="0"/>
          </a:p>
          <a:p>
            <a:r>
              <a:rPr lang="en-IE" dirty="0"/>
              <a:t>Check the output to make sure there were no errors</a:t>
            </a:r>
          </a:p>
        </p:txBody>
      </p:sp>
      <p:pic>
        <p:nvPicPr>
          <p:cNvPr id="6" name="Content Placeholder 5">
            <a:extLst>
              <a:ext uri="{FF2B5EF4-FFF2-40B4-BE49-F238E27FC236}">
                <a16:creationId xmlns:a16="http://schemas.microsoft.com/office/drawing/2014/main" id="{F56F2FAC-3AF8-D6A2-2ABF-22ADE0DEF24F}"/>
              </a:ext>
            </a:extLst>
          </p:cNvPr>
          <p:cNvPicPr>
            <a:picLocks noGrp="1" noChangeAspect="1"/>
          </p:cNvPicPr>
          <p:nvPr>
            <p:ph sz="quarter" idx="16"/>
          </p:nvPr>
        </p:nvPicPr>
        <p:blipFill>
          <a:blip r:embed="rId3"/>
          <a:stretch>
            <a:fillRect/>
          </a:stretch>
        </p:blipFill>
        <p:spPr>
          <a:xfrm>
            <a:off x="6096000" y="929270"/>
            <a:ext cx="5507038" cy="1233576"/>
          </a:xfrm>
        </p:spPr>
      </p:pic>
      <p:sp>
        <p:nvSpPr>
          <p:cNvPr id="7" name="Rectangle: Rounded Corners 6">
            <a:extLst>
              <a:ext uri="{FF2B5EF4-FFF2-40B4-BE49-F238E27FC236}">
                <a16:creationId xmlns:a16="http://schemas.microsoft.com/office/drawing/2014/main" id="{25011624-3A25-3792-DD3F-791554A87C3D}"/>
              </a:ext>
            </a:extLst>
          </p:cNvPr>
          <p:cNvSpPr/>
          <p:nvPr/>
        </p:nvSpPr>
        <p:spPr>
          <a:xfrm>
            <a:off x="9220429" y="1378418"/>
            <a:ext cx="2538804" cy="21416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8" name="Rectangle: Rounded Corners 7">
            <a:extLst>
              <a:ext uri="{FF2B5EF4-FFF2-40B4-BE49-F238E27FC236}">
                <a16:creationId xmlns:a16="http://schemas.microsoft.com/office/drawing/2014/main" id="{01CF6CF1-9F8F-F4C3-139E-012CF414E303}"/>
              </a:ext>
            </a:extLst>
          </p:cNvPr>
          <p:cNvSpPr/>
          <p:nvPr/>
        </p:nvSpPr>
        <p:spPr>
          <a:xfrm>
            <a:off x="9220429" y="1171876"/>
            <a:ext cx="296951" cy="21416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pic>
        <p:nvPicPr>
          <p:cNvPr id="10" name="Picture 9">
            <a:extLst>
              <a:ext uri="{FF2B5EF4-FFF2-40B4-BE49-F238E27FC236}">
                <a16:creationId xmlns:a16="http://schemas.microsoft.com/office/drawing/2014/main" id="{DF501344-3D1D-660A-ADD0-C6E6BB484139}"/>
              </a:ext>
            </a:extLst>
          </p:cNvPr>
          <p:cNvPicPr>
            <a:picLocks noChangeAspect="1"/>
          </p:cNvPicPr>
          <p:nvPr/>
        </p:nvPicPr>
        <p:blipFill>
          <a:blip r:embed="rId4"/>
          <a:stretch>
            <a:fillRect/>
          </a:stretch>
        </p:blipFill>
        <p:spPr>
          <a:xfrm>
            <a:off x="426720" y="3505925"/>
            <a:ext cx="8542020" cy="2259374"/>
          </a:xfrm>
          <a:prstGeom prst="rect">
            <a:avLst/>
          </a:prstGeom>
        </p:spPr>
      </p:pic>
      <p:cxnSp>
        <p:nvCxnSpPr>
          <p:cNvPr id="11" name="Straight Arrow Connector 10">
            <a:extLst>
              <a:ext uri="{FF2B5EF4-FFF2-40B4-BE49-F238E27FC236}">
                <a16:creationId xmlns:a16="http://schemas.microsoft.com/office/drawing/2014/main" id="{2426D938-9DDE-CDD5-8F87-E5C36EDBA51E}"/>
              </a:ext>
            </a:extLst>
          </p:cNvPr>
          <p:cNvCxnSpPr>
            <a:cxnSpLocks/>
          </p:cNvCxnSpPr>
          <p:nvPr/>
        </p:nvCxnSpPr>
        <p:spPr>
          <a:xfrm>
            <a:off x="2846293" y="2712720"/>
            <a:ext cx="0" cy="71628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97556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D725-D5D5-EC02-9589-FFF68CAB3EFD}"/>
              </a:ext>
            </a:extLst>
          </p:cNvPr>
          <p:cNvSpPr>
            <a:spLocks noGrp="1"/>
          </p:cNvSpPr>
          <p:nvPr>
            <p:ph type="title"/>
          </p:nvPr>
        </p:nvSpPr>
        <p:spPr/>
        <p:txBody>
          <a:bodyPr/>
          <a:lstStyle/>
          <a:p>
            <a:r>
              <a:rPr lang="en-IE" dirty="0"/>
              <a:t>Program the Node 1 Board</a:t>
            </a:r>
          </a:p>
        </p:txBody>
      </p:sp>
      <p:sp>
        <p:nvSpPr>
          <p:cNvPr id="3" name="Content Placeholder 2">
            <a:extLst>
              <a:ext uri="{FF2B5EF4-FFF2-40B4-BE49-F238E27FC236}">
                <a16:creationId xmlns:a16="http://schemas.microsoft.com/office/drawing/2014/main" id="{25EB7936-8540-BA26-C564-9AF4FDEBE1C5}"/>
              </a:ext>
            </a:extLst>
          </p:cNvPr>
          <p:cNvSpPr>
            <a:spLocks noGrp="1"/>
          </p:cNvSpPr>
          <p:nvPr>
            <p:ph sz="quarter" idx="15"/>
          </p:nvPr>
        </p:nvSpPr>
        <p:spPr/>
        <p:txBody>
          <a:bodyPr/>
          <a:lstStyle/>
          <a:p>
            <a:r>
              <a:rPr lang="en-IE" dirty="0"/>
              <a:t>In </a:t>
            </a:r>
            <a:r>
              <a:rPr lang="en-IE" dirty="0" err="1"/>
              <a:t>configuration.h</a:t>
            </a:r>
            <a:r>
              <a:rPr lang="en-IE" dirty="0"/>
              <a:t>, change the Node ID to 1 and change the MAC and IP Address so that they are distinct from the Node 0 Board</a:t>
            </a:r>
          </a:p>
          <a:p>
            <a:r>
              <a:rPr lang="en-IE" dirty="0"/>
              <a:t>In Project Properties, change the Connected Hardware Tool to the other board</a:t>
            </a:r>
          </a:p>
          <a:p>
            <a:r>
              <a:rPr lang="en-IE" dirty="0"/>
              <a:t>Repeat the “Make and Build Main Project” and “Make and Program Device” steps</a:t>
            </a:r>
          </a:p>
          <a:p>
            <a:r>
              <a:rPr lang="en-IE" dirty="0"/>
              <a:t>The boards are now programmed</a:t>
            </a:r>
          </a:p>
          <a:p>
            <a:endParaRPr lang="en-IE" dirty="0"/>
          </a:p>
        </p:txBody>
      </p:sp>
      <p:pic>
        <p:nvPicPr>
          <p:cNvPr id="6" name="Content Placeholder 5">
            <a:extLst>
              <a:ext uri="{FF2B5EF4-FFF2-40B4-BE49-F238E27FC236}">
                <a16:creationId xmlns:a16="http://schemas.microsoft.com/office/drawing/2014/main" id="{E500A9FD-F7A3-0C24-3BA7-1F84D3FF28C7}"/>
              </a:ext>
            </a:extLst>
          </p:cNvPr>
          <p:cNvPicPr>
            <a:picLocks noGrp="1" noChangeAspect="1"/>
          </p:cNvPicPr>
          <p:nvPr>
            <p:ph sz="quarter" idx="16"/>
          </p:nvPr>
        </p:nvPicPr>
        <p:blipFill>
          <a:blip r:embed="rId3"/>
          <a:stretch>
            <a:fillRect/>
          </a:stretch>
        </p:blipFill>
        <p:spPr>
          <a:xfrm>
            <a:off x="6057417" y="2322520"/>
            <a:ext cx="5507038" cy="626644"/>
          </a:xfrm>
        </p:spPr>
      </p:pic>
      <p:pic>
        <p:nvPicPr>
          <p:cNvPr id="8" name="Picture 7">
            <a:extLst>
              <a:ext uri="{FF2B5EF4-FFF2-40B4-BE49-F238E27FC236}">
                <a16:creationId xmlns:a16="http://schemas.microsoft.com/office/drawing/2014/main" id="{F7A04D6C-77CC-9D44-F59B-5C4B5A4E6BB2}"/>
              </a:ext>
            </a:extLst>
          </p:cNvPr>
          <p:cNvPicPr>
            <a:picLocks noChangeAspect="1"/>
          </p:cNvPicPr>
          <p:nvPr/>
        </p:nvPicPr>
        <p:blipFill>
          <a:blip r:embed="rId4"/>
          <a:stretch>
            <a:fillRect/>
          </a:stretch>
        </p:blipFill>
        <p:spPr>
          <a:xfrm>
            <a:off x="6057417" y="969431"/>
            <a:ext cx="5544025" cy="1257195"/>
          </a:xfrm>
          <a:prstGeom prst="rect">
            <a:avLst/>
          </a:prstGeom>
        </p:spPr>
      </p:pic>
      <p:sp>
        <p:nvSpPr>
          <p:cNvPr id="9" name="Rectangle: Rounded Corners 8">
            <a:extLst>
              <a:ext uri="{FF2B5EF4-FFF2-40B4-BE49-F238E27FC236}">
                <a16:creationId xmlns:a16="http://schemas.microsoft.com/office/drawing/2014/main" id="{D7D75363-4D40-D2C8-1D8B-C57A896AC6EB}"/>
              </a:ext>
            </a:extLst>
          </p:cNvPr>
          <p:cNvSpPr/>
          <p:nvPr/>
        </p:nvSpPr>
        <p:spPr>
          <a:xfrm>
            <a:off x="5919096" y="1660482"/>
            <a:ext cx="3920863" cy="145458"/>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0" name="Rectangle: Rounded Corners 9">
            <a:extLst>
              <a:ext uri="{FF2B5EF4-FFF2-40B4-BE49-F238E27FC236}">
                <a16:creationId xmlns:a16="http://schemas.microsoft.com/office/drawing/2014/main" id="{583C29F2-8D9A-3B04-8CCC-CF81060AFAC2}"/>
              </a:ext>
            </a:extLst>
          </p:cNvPr>
          <p:cNvSpPr/>
          <p:nvPr/>
        </p:nvSpPr>
        <p:spPr>
          <a:xfrm>
            <a:off x="5919096" y="2569844"/>
            <a:ext cx="4726044" cy="37931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pic>
        <p:nvPicPr>
          <p:cNvPr id="12" name="Picture 11">
            <a:extLst>
              <a:ext uri="{FF2B5EF4-FFF2-40B4-BE49-F238E27FC236}">
                <a16:creationId xmlns:a16="http://schemas.microsoft.com/office/drawing/2014/main" id="{7B0E6837-CA2B-D374-142B-0CA74C25C059}"/>
              </a:ext>
            </a:extLst>
          </p:cNvPr>
          <p:cNvPicPr>
            <a:picLocks noChangeAspect="1"/>
          </p:cNvPicPr>
          <p:nvPr/>
        </p:nvPicPr>
        <p:blipFill>
          <a:blip r:embed="rId5"/>
          <a:stretch>
            <a:fillRect/>
          </a:stretch>
        </p:blipFill>
        <p:spPr>
          <a:xfrm>
            <a:off x="6057417" y="3196487"/>
            <a:ext cx="4294242" cy="2770110"/>
          </a:xfrm>
          <a:prstGeom prst="rect">
            <a:avLst/>
          </a:prstGeom>
        </p:spPr>
      </p:pic>
      <p:sp>
        <p:nvSpPr>
          <p:cNvPr id="13" name="Rectangle: Rounded Corners 12">
            <a:extLst>
              <a:ext uri="{FF2B5EF4-FFF2-40B4-BE49-F238E27FC236}">
                <a16:creationId xmlns:a16="http://schemas.microsoft.com/office/drawing/2014/main" id="{ADAE807A-5911-9901-2883-1D0C64BCD435}"/>
              </a:ext>
            </a:extLst>
          </p:cNvPr>
          <p:cNvSpPr/>
          <p:nvPr/>
        </p:nvSpPr>
        <p:spPr>
          <a:xfrm>
            <a:off x="10351659" y="969430"/>
            <a:ext cx="1016654" cy="151430"/>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838804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7790-D6A3-0F6A-4E75-97FDC5C8388C}"/>
              </a:ext>
            </a:extLst>
          </p:cNvPr>
          <p:cNvSpPr>
            <a:spLocks noGrp="1"/>
          </p:cNvSpPr>
          <p:nvPr>
            <p:ph type="title"/>
          </p:nvPr>
        </p:nvSpPr>
        <p:spPr/>
        <p:txBody>
          <a:bodyPr/>
          <a:lstStyle/>
          <a:p>
            <a:r>
              <a:rPr lang="en-IE" dirty="0"/>
              <a:t>Test</a:t>
            </a:r>
          </a:p>
        </p:txBody>
      </p:sp>
      <p:sp>
        <p:nvSpPr>
          <p:cNvPr id="3" name="Content Placeholder 2">
            <a:extLst>
              <a:ext uri="{FF2B5EF4-FFF2-40B4-BE49-F238E27FC236}">
                <a16:creationId xmlns:a16="http://schemas.microsoft.com/office/drawing/2014/main" id="{F866637C-697E-396A-6578-A9FEC85F6AEB}"/>
              </a:ext>
            </a:extLst>
          </p:cNvPr>
          <p:cNvSpPr>
            <a:spLocks noGrp="1"/>
          </p:cNvSpPr>
          <p:nvPr>
            <p:ph sz="quarter" idx="15"/>
          </p:nvPr>
        </p:nvSpPr>
        <p:spPr>
          <a:xfrm>
            <a:off x="355602" y="929270"/>
            <a:ext cx="8396512" cy="5374679"/>
          </a:xfrm>
        </p:spPr>
        <p:txBody>
          <a:bodyPr/>
          <a:lstStyle/>
          <a:p>
            <a:r>
              <a:rPr lang="en-IE" sz="2000" dirty="0"/>
              <a:t>Open a serial connection to both boards using the settings shown</a:t>
            </a:r>
          </a:p>
          <a:p>
            <a:r>
              <a:rPr lang="en-IE" sz="2000" dirty="0"/>
              <a:t>Reset both boards using the Reset button on the board</a:t>
            </a:r>
          </a:p>
          <a:p>
            <a:pPr lvl="1"/>
            <a:r>
              <a:rPr lang="en-IE" sz="1800" dirty="0"/>
              <a:t>You should see the TCP/IP Stack Initialization messages to show the stack is working</a:t>
            </a:r>
          </a:p>
          <a:p>
            <a:r>
              <a:rPr lang="en-IE" sz="2000" dirty="0"/>
              <a:t>Use the “</a:t>
            </a:r>
            <a:r>
              <a:rPr lang="en-IE" sz="2000" dirty="0" err="1">
                <a:latin typeface="Courier New" panose="02070309020205020404" pitchFamily="49" charset="0"/>
                <a:cs typeface="Courier New" panose="02070309020205020404" pitchFamily="49" charset="0"/>
              </a:rPr>
              <a:t>netinfo</a:t>
            </a:r>
            <a:r>
              <a:rPr lang="en-IE" sz="2000" dirty="0"/>
              <a:t>” command to show the Network Configuration</a:t>
            </a:r>
          </a:p>
          <a:p>
            <a:pPr lvl="1"/>
            <a:r>
              <a:rPr lang="en-IE" sz="1800" dirty="0"/>
              <a:t>Tip – wait a few moments after resetting the boards to allow the link to establish</a:t>
            </a:r>
          </a:p>
        </p:txBody>
      </p:sp>
      <p:pic>
        <p:nvPicPr>
          <p:cNvPr id="6" name="Content Placeholder 5">
            <a:extLst>
              <a:ext uri="{FF2B5EF4-FFF2-40B4-BE49-F238E27FC236}">
                <a16:creationId xmlns:a16="http://schemas.microsoft.com/office/drawing/2014/main" id="{C06E2DFE-B400-8993-615D-127CD659BB32}"/>
              </a:ext>
            </a:extLst>
          </p:cNvPr>
          <p:cNvPicPr>
            <a:picLocks noGrp="1" noChangeAspect="1"/>
          </p:cNvPicPr>
          <p:nvPr>
            <p:ph sz="quarter" idx="16"/>
          </p:nvPr>
        </p:nvPicPr>
        <p:blipFill>
          <a:blip r:embed="rId3"/>
          <a:stretch>
            <a:fillRect/>
          </a:stretch>
        </p:blipFill>
        <p:spPr>
          <a:xfrm>
            <a:off x="8934994" y="980318"/>
            <a:ext cx="2396613" cy="2303152"/>
          </a:xfrm>
        </p:spPr>
      </p:pic>
      <p:pic>
        <p:nvPicPr>
          <p:cNvPr id="5" name="Picture 4">
            <a:extLst>
              <a:ext uri="{FF2B5EF4-FFF2-40B4-BE49-F238E27FC236}">
                <a16:creationId xmlns:a16="http://schemas.microsoft.com/office/drawing/2014/main" id="{61C62858-2F63-4C2C-D6B4-81B0FAE16734}"/>
              </a:ext>
            </a:extLst>
          </p:cNvPr>
          <p:cNvPicPr>
            <a:picLocks noChangeAspect="1"/>
          </p:cNvPicPr>
          <p:nvPr/>
        </p:nvPicPr>
        <p:blipFill>
          <a:blip r:embed="rId4"/>
          <a:stretch>
            <a:fillRect/>
          </a:stretch>
        </p:blipFill>
        <p:spPr>
          <a:xfrm>
            <a:off x="786434" y="3665444"/>
            <a:ext cx="10972799" cy="2745286"/>
          </a:xfrm>
          <a:prstGeom prst="rect">
            <a:avLst/>
          </a:prstGeom>
        </p:spPr>
      </p:pic>
    </p:spTree>
    <p:extLst>
      <p:ext uri="{BB962C8B-B14F-4D97-AF65-F5344CB8AC3E}">
        <p14:creationId xmlns:p14="http://schemas.microsoft.com/office/powerpoint/2010/main" val="32987049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E6FB4-91A6-37B6-4AC2-F6C5FCC9359B}"/>
              </a:ext>
            </a:extLst>
          </p:cNvPr>
          <p:cNvSpPr>
            <a:spLocks noGrp="1"/>
          </p:cNvSpPr>
          <p:nvPr>
            <p:ph type="title"/>
          </p:nvPr>
        </p:nvSpPr>
        <p:spPr/>
        <p:txBody>
          <a:bodyPr/>
          <a:lstStyle/>
          <a:p>
            <a:r>
              <a:rPr lang="en-IE" dirty="0"/>
              <a:t>Ping test</a:t>
            </a:r>
          </a:p>
        </p:txBody>
      </p:sp>
      <p:sp>
        <p:nvSpPr>
          <p:cNvPr id="3" name="Content Placeholder 2">
            <a:extLst>
              <a:ext uri="{FF2B5EF4-FFF2-40B4-BE49-F238E27FC236}">
                <a16:creationId xmlns:a16="http://schemas.microsoft.com/office/drawing/2014/main" id="{47D4ED67-0C37-2386-C7D0-8902F911FED4}"/>
              </a:ext>
            </a:extLst>
          </p:cNvPr>
          <p:cNvSpPr>
            <a:spLocks noGrp="1"/>
          </p:cNvSpPr>
          <p:nvPr>
            <p:ph sz="quarter" idx="15"/>
          </p:nvPr>
        </p:nvSpPr>
        <p:spPr>
          <a:xfrm>
            <a:off x="355602" y="929270"/>
            <a:ext cx="11403630" cy="5374679"/>
          </a:xfrm>
        </p:spPr>
        <p:txBody>
          <a:bodyPr/>
          <a:lstStyle/>
          <a:p>
            <a:r>
              <a:rPr lang="en-IE" dirty="0"/>
              <a:t>Use the “</a:t>
            </a:r>
            <a:r>
              <a:rPr lang="en-IE" sz="2000" dirty="0">
                <a:latin typeface="Courier New" panose="02070309020205020404" pitchFamily="49" charset="0"/>
                <a:cs typeface="Courier New" panose="02070309020205020404" pitchFamily="49" charset="0"/>
              </a:rPr>
              <a:t>ping</a:t>
            </a:r>
            <a:r>
              <a:rPr lang="en-IE" dirty="0"/>
              <a:t>” command to check the link</a:t>
            </a:r>
          </a:p>
        </p:txBody>
      </p:sp>
      <p:pic>
        <p:nvPicPr>
          <p:cNvPr id="8" name="Picture 7">
            <a:extLst>
              <a:ext uri="{FF2B5EF4-FFF2-40B4-BE49-F238E27FC236}">
                <a16:creationId xmlns:a16="http://schemas.microsoft.com/office/drawing/2014/main" id="{0B06E301-C829-1880-A25F-CB898F56B44E}"/>
              </a:ext>
            </a:extLst>
          </p:cNvPr>
          <p:cNvPicPr>
            <a:picLocks noChangeAspect="1"/>
          </p:cNvPicPr>
          <p:nvPr/>
        </p:nvPicPr>
        <p:blipFill>
          <a:blip r:embed="rId3"/>
          <a:stretch>
            <a:fillRect/>
          </a:stretch>
        </p:blipFill>
        <p:spPr>
          <a:xfrm>
            <a:off x="732081" y="1801775"/>
            <a:ext cx="10432869" cy="3301845"/>
          </a:xfrm>
          <a:prstGeom prst="rect">
            <a:avLst/>
          </a:prstGeom>
        </p:spPr>
      </p:pic>
      <p:sp>
        <p:nvSpPr>
          <p:cNvPr id="4" name="TextBox 3">
            <a:extLst>
              <a:ext uri="{FF2B5EF4-FFF2-40B4-BE49-F238E27FC236}">
                <a16:creationId xmlns:a16="http://schemas.microsoft.com/office/drawing/2014/main" id="{07D61DB9-5CE5-1189-99E0-CAB6543866A7}"/>
              </a:ext>
            </a:extLst>
          </p:cNvPr>
          <p:cNvSpPr txBox="1"/>
          <p:nvPr/>
        </p:nvSpPr>
        <p:spPr>
          <a:xfrm>
            <a:off x="1081548" y="5375960"/>
            <a:ext cx="8150942" cy="1200329"/>
          </a:xfrm>
          <a:prstGeom prst="rect">
            <a:avLst/>
          </a:prstGeom>
          <a:noFill/>
        </p:spPr>
        <p:txBody>
          <a:bodyPr wrap="square" rtlCol="0">
            <a:spAutoFit/>
          </a:bodyPr>
          <a:lstStyle/>
          <a:p>
            <a:r>
              <a:rPr lang="en-IE" sz="1800" dirty="0">
                <a:solidFill>
                  <a:srgbClr val="00B050"/>
                </a:solidFill>
              </a:rPr>
              <a:t>Hint – To run “ping” a specific number of times, use the command like this example:</a:t>
            </a:r>
          </a:p>
          <a:p>
            <a:r>
              <a:rPr lang="en-IE" sz="1800" dirty="0">
                <a:solidFill>
                  <a:srgbClr val="00B050"/>
                </a:solidFill>
                <a:latin typeface="Courier New" panose="02070309020205020404" pitchFamily="49" charset="0"/>
                <a:cs typeface="Courier New" panose="02070309020205020404" pitchFamily="49" charset="0"/>
              </a:rPr>
              <a:t>ping 192.168.100.26 n 100</a:t>
            </a:r>
          </a:p>
          <a:p>
            <a:r>
              <a:rPr lang="en-IE" sz="1800" dirty="0">
                <a:solidFill>
                  <a:srgbClr val="00B050"/>
                </a:solidFill>
              </a:rPr>
              <a:t>To stop a ping, use the command</a:t>
            </a:r>
          </a:p>
          <a:p>
            <a:r>
              <a:rPr lang="en-IE" sz="1800" dirty="0">
                <a:solidFill>
                  <a:srgbClr val="00B050"/>
                </a:solidFill>
                <a:latin typeface="Courier New" panose="02070309020205020404" pitchFamily="49" charset="0"/>
                <a:cs typeface="Courier New" panose="02070309020205020404" pitchFamily="49" charset="0"/>
              </a:rPr>
              <a:t>ping stop</a:t>
            </a:r>
            <a:endParaRPr lang="en-US" sz="1800"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64489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59AD-80AB-59DB-CCF3-E3272EF689AA}"/>
              </a:ext>
            </a:extLst>
          </p:cNvPr>
          <p:cNvSpPr>
            <a:spLocks noGrp="1"/>
          </p:cNvSpPr>
          <p:nvPr>
            <p:ph type="title"/>
          </p:nvPr>
        </p:nvSpPr>
        <p:spPr/>
        <p:txBody>
          <a:bodyPr/>
          <a:lstStyle/>
          <a:p>
            <a:r>
              <a:rPr lang="en-IE" dirty="0" err="1"/>
              <a:t>iperf</a:t>
            </a:r>
            <a:endParaRPr lang="en-IE" dirty="0"/>
          </a:p>
        </p:txBody>
      </p:sp>
      <p:sp>
        <p:nvSpPr>
          <p:cNvPr id="3" name="Content Placeholder 2">
            <a:extLst>
              <a:ext uri="{FF2B5EF4-FFF2-40B4-BE49-F238E27FC236}">
                <a16:creationId xmlns:a16="http://schemas.microsoft.com/office/drawing/2014/main" id="{79B275AE-304C-3B17-C7AA-A37B57A17C4C}"/>
              </a:ext>
            </a:extLst>
          </p:cNvPr>
          <p:cNvSpPr>
            <a:spLocks noGrp="1"/>
          </p:cNvSpPr>
          <p:nvPr>
            <p:ph sz="quarter" idx="13"/>
          </p:nvPr>
        </p:nvSpPr>
        <p:spPr/>
        <p:txBody>
          <a:bodyPr/>
          <a:lstStyle/>
          <a:p>
            <a:r>
              <a:rPr lang="en-IE" dirty="0"/>
              <a:t>On one terminal type “</a:t>
            </a:r>
            <a:r>
              <a:rPr lang="en-IE" sz="2000" dirty="0" err="1">
                <a:latin typeface="Courier New" panose="02070309020205020404" pitchFamily="49" charset="0"/>
                <a:cs typeface="Courier New" panose="02070309020205020404" pitchFamily="49" charset="0"/>
              </a:rPr>
              <a:t>iperf</a:t>
            </a:r>
            <a:r>
              <a:rPr lang="en-IE" sz="2000" dirty="0">
                <a:latin typeface="Courier New" panose="02070309020205020404" pitchFamily="49" charset="0"/>
                <a:cs typeface="Courier New" panose="02070309020205020404" pitchFamily="49" charset="0"/>
              </a:rPr>
              <a:t> –s</a:t>
            </a:r>
            <a:r>
              <a:rPr lang="en-IE" dirty="0"/>
              <a:t>” to initiate the </a:t>
            </a:r>
            <a:r>
              <a:rPr lang="en-IE" dirty="0" err="1"/>
              <a:t>iperf</a:t>
            </a:r>
            <a:r>
              <a:rPr lang="en-IE" dirty="0"/>
              <a:t> server on that node</a:t>
            </a:r>
          </a:p>
          <a:p>
            <a:r>
              <a:rPr lang="en-IE" dirty="0"/>
              <a:t>On the other terminal type “</a:t>
            </a:r>
            <a:r>
              <a:rPr lang="en-IE" sz="2000" dirty="0" err="1">
                <a:latin typeface="Courier New" panose="02070309020205020404" pitchFamily="49" charset="0"/>
                <a:cs typeface="Courier New" panose="02070309020205020404" pitchFamily="49" charset="0"/>
              </a:rPr>
              <a:t>iperf</a:t>
            </a:r>
            <a:r>
              <a:rPr lang="en-IE" sz="2000" dirty="0">
                <a:latin typeface="Courier New" panose="02070309020205020404" pitchFamily="49" charset="0"/>
                <a:cs typeface="Courier New" panose="02070309020205020404" pitchFamily="49" charset="0"/>
              </a:rPr>
              <a:t> –c 192.168.100.xx –u –b 10M –l 1418</a:t>
            </a:r>
            <a:r>
              <a:rPr lang="en-IE" dirty="0"/>
              <a:t>” to test the speed of the link</a:t>
            </a:r>
          </a:p>
          <a:p>
            <a:r>
              <a:rPr lang="en-IE" dirty="0"/>
              <a:t>Try other ethernet frame length options other than 1418, such as 700 and 300 to show the reduction of the bandwidth when the length of the frame is limited in this way</a:t>
            </a:r>
          </a:p>
          <a:p>
            <a:endParaRPr lang="en-IE" dirty="0"/>
          </a:p>
        </p:txBody>
      </p:sp>
      <p:pic>
        <p:nvPicPr>
          <p:cNvPr id="5" name="Picture 4">
            <a:extLst>
              <a:ext uri="{FF2B5EF4-FFF2-40B4-BE49-F238E27FC236}">
                <a16:creationId xmlns:a16="http://schemas.microsoft.com/office/drawing/2014/main" id="{923146F9-7ADE-50D2-721E-731FFC2A435D}"/>
              </a:ext>
            </a:extLst>
          </p:cNvPr>
          <p:cNvPicPr>
            <a:picLocks noChangeAspect="1"/>
          </p:cNvPicPr>
          <p:nvPr/>
        </p:nvPicPr>
        <p:blipFill>
          <a:blip r:embed="rId3"/>
          <a:stretch>
            <a:fillRect/>
          </a:stretch>
        </p:blipFill>
        <p:spPr>
          <a:xfrm>
            <a:off x="1367244" y="3125674"/>
            <a:ext cx="9640389" cy="3430525"/>
          </a:xfrm>
          <a:prstGeom prst="rect">
            <a:avLst/>
          </a:prstGeom>
        </p:spPr>
      </p:pic>
    </p:spTree>
    <p:extLst>
      <p:ext uri="{BB962C8B-B14F-4D97-AF65-F5344CB8AC3E}">
        <p14:creationId xmlns:p14="http://schemas.microsoft.com/office/powerpoint/2010/main" val="3660587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E898-6562-5242-2B73-E7D733C4DC38}"/>
              </a:ext>
            </a:extLst>
          </p:cNvPr>
          <p:cNvSpPr>
            <a:spLocks noGrp="1"/>
          </p:cNvSpPr>
          <p:nvPr>
            <p:ph type="title"/>
          </p:nvPr>
        </p:nvSpPr>
        <p:spPr/>
        <p:txBody>
          <a:bodyPr/>
          <a:lstStyle/>
          <a:p>
            <a:r>
              <a:rPr lang="en-IE" dirty="0"/>
              <a:t>Useful Links and References</a:t>
            </a:r>
          </a:p>
        </p:txBody>
      </p:sp>
      <p:sp>
        <p:nvSpPr>
          <p:cNvPr id="3" name="Text Placeholder 2">
            <a:extLst>
              <a:ext uri="{FF2B5EF4-FFF2-40B4-BE49-F238E27FC236}">
                <a16:creationId xmlns:a16="http://schemas.microsoft.com/office/drawing/2014/main" id="{085E4A20-1D1B-3E4E-B3B2-9825FB588A93}"/>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5642534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882D-111B-E3BA-C4B7-692EBEBFBE16}"/>
              </a:ext>
            </a:extLst>
          </p:cNvPr>
          <p:cNvSpPr>
            <a:spLocks noGrp="1"/>
          </p:cNvSpPr>
          <p:nvPr>
            <p:ph type="title"/>
          </p:nvPr>
        </p:nvSpPr>
        <p:spPr/>
        <p:txBody>
          <a:bodyPr/>
          <a:lstStyle/>
          <a:p>
            <a:r>
              <a:rPr lang="en-IE" dirty="0"/>
              <a:t>For more information…</a:t>
            </a:r>
          </a:p>
        </p:txBody>
      </p:sp>
      <p:sp>
        <p:nvSpPr>
          <p:cNvPr id="3" name="Content Placeholder 2">
            <a:extLst>
              <a:ext uri="{FF2B5EF4-FFF2-40B4-BE49-F238E27FC236}">
                <a16:creationId xmlns:a16="http://schemas.microsoft.com/office/drawing/2014/main" id="{DCD4822A-8FD2-CD0A-439D-5F638F8B779C}"/>
              </a:ext>
            </a:extLst>
          </p:cNvPr>
          <p:cNvSpPr>
            <a:spLocks noGrp="1"/>
          </p:cNvSpPr>
          <p:nvPr>
            <p:ph sz="quarter" idx="13"/>
          </p:nvPr>
        </p:nvSpPr>
        <p:spPr/>
        <p:txBody>
          <a:bodyPr>
            <a:normAutofit/>
          </a:bodyPr>
          <a:lstStyle/>
          <a:p>
            <a:pPr rtl="0"/>
            <a:r>
              <a:rPr lang="en-IE" dirty="0"/>
              <a:t>For installing the necessary software, see:</a:t>
            </a:r>
          </a:p>
          <a:p>
            <a:pPr lvl="1"/>
            <a:r>
              <a:rPr lang="en-IE" b="0" dirty="0"/>
              <a:t>These applications can now be downloaded from here: </a:t>
            </a:r>
          </a:p>
          <a:p>
            <a:pPr marL="594360" lvl="2" indent="0">
              <a:buNone/>
            </a:pPr>
            <a:r>
              <a:rPr lang="en-IE" sz="2000" b="0" dirty="0">
                <a:hlinkClick r:id="rId3"/>
              </a:rPr>
              <a:t>https://www.microchip.com/en-us/tools-resources/develop</a:t>
            </a:r>
            <a:endParaRPr lang="en-IE" sz="2000" b="0" dirty="0"/>
          </a:p>
          <a:p>
            <a:pPr lvl="1"/>
            <a:r>
              <a:rPr lang="en-IE" b="0" dirty="0"/>
              <a:t>Make sure to download XC32 Compiler version 4.21 or later (this demo uses 4.21), as well as </a:t>
            </a:r>
            <a:r>
              <a:rPr lang="en-IE" b="1" dirty="0"/>
              <a:t>MPLAB X v6.15.</a:t>
            </a:r>
          </a:p>
          <a:p>
            <a:pPr lvl="1"/>
            <a:r>
              <a:rPr lang="en-IE" b="1" dirty="0"/>
              <a:t>MPLAB X  v6.15 </a:t>
            </a:r>
            <a:r>
              <a:rPr lang="en-IE" b="0" dirty="0"/>
              <a:t>is available here:  </a:t>
            </a:r>
            <a:r>
              <a:rPr lang="en-IE" b="0" dirty="0">
                <a:hlinkClick r:id="rId4"/>
              </a:rPr>
              <a:t>https://www.microchip.com/en-us/tools-resources/archives/mplab-ecosystem</a:t>
            </a:r>
            <a:r>
              <a:rPr lang="en-IE" b="0" dirty="0"/>
              <a:t>:</a:t>
            </a:r>
          </a:p>
          <a:p>
            <a:pPr lvl="1"/>
            <a:endParaRPr lang="en-IE" b="0" dirty="0"/>
          </a:p>
          <a:p>
            <a:pPr rtl="0"/>
            <a:endParaRPr lang="en-IE" dirty="0"/>
          </a:p>
          <a:p>
            <a:pPr rtl="0"/>
            <a:endParaRPr lang="en-IE" dirty="0"/>
          </a:p>
        </p:txBody>
      </p:sp>
      <p:pic>
        <p:nvPicPr>
          <p:cNvPr id="5" name="Picture 4">
            <a:extLst>
              <a:ext uri="{FF2B5EF4-FFF2-40B4-BE49-F238E27FC236}">
                <a16:creationId xmlns:a16="http://schemas.microsoft.com/office/drawing/2014/main" id="{F4B5AC77-6490-90B0-84A0-5EAD69E8C1DD}"/>
              </a:ext>
            </a:extLst>
          </p:cNvPr>
          <p:cNvPicPr>
            <a:picLocks noChangeAspect="1"/>
          </p:cNvPicPr>
          <p:nvPr/>
        </p:nvPicPr>
        <p:blipFill>
          <a:blip r:embed="rId5"/>
          <a:stretch>
            <a:fillRect/>
          </a:stretch>
        </p:blipFill>
        <p:spPr>
          <a:xfrm>
            <a:off x="1930399" y="3465693"/>
            <a:ext cx="7389091" cy="2819850"/>
          </a:xfrm>
          <a:prstGeom prst="rect">
            <a:avLst/>
          </a:prstGeom>
        </p:spPr>
      </p:pic>
    </p:spTree>
    <p:extLst>
      <p:ext uri="{BB962C8B-B14F-4D97-AF65-F5344CB8AC3E}">
        <p14:creationId xmlns:p14="http://schemas.microsoft.com/office/powerpoint/2010/main" val="3990531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644-B48B-3CA3-6128-C5181FDADF65}"/>
              </a:ext>
            </a:extLst>
          </p:cNvPr>
          <p:cNvSpPr>
            <a:spLocks noGrp="1"/>
          </p:cNvSpPr>
          <p:nvPr>
            <p:ph type="title"/>
          </p:nvPr>
        </p:nvSpPr>
        <p:spPr>
          <a:xfrm>
            <a:off x="355603" y="96297"/>
            <a:ext cx="5895730" cy="777240"/>
          </a:xfrm>
        </p:spPr>
        <p:txBody>
          <a:bodyPr/>
          <a:lstStyle/>
          <a:p>
            <a:r>
              <a:rPr lang="en-IE" dirty="0"/>
              <a:t>Demo Project</a:t>
            </a:r>
          </a:p>
        </p:txBody>
      </p:sp>
      <p:sp>
        <p:nvSpPr>
          <p:cNvPr id="3" name="Content Placeholder 2">
            <a:extLst>
              <a:ext uri="{FF2B5EF4-FFF2-40B4-BE49-F238E27FC236}">
                <a16:creationId xmlns:a16="http://schemas.microsoft.com/office/drawing/2014/main" id="{9D2E43A2-3E94-B05C-D3D2-F9A363FC8F1F}"/>
              </a:ext>
            </a:extLst>
          </p:cNvPr>
          <p:cNvSpPr>
            <a:spLocks noGrp="1"/>
          </p:cNvSpPr>
          <p:nvPr>
            <p:ph sz="quarter" idx="15"/>
          </p:nvPr>
        </p:nvSpPr>
        <p:spPr/>
        <p:txBody>
          <a:bodyPr/>
          <a:lstStyle/>
          <a:p>
            <a:r>
              <a:rPr lang="en-IE" dirty="0"/>
              <a:t>There is a demo project checked into the </a:t>
            </a:r>
            <a:r>
              <a:rPr lang="en-IE" dirty="0" err="1"/>
              <a:t>Github</a:t>
            </a:r>
            <a:r>
              <a:rPr lang="en-IE" dirty="0"/>
              <a:t> Harmony repository that you will have downloaded already in the net_10base_t1s library as part of the Optional Packages list during the project setup</a:t>
            </a:r>
          </a:p>
          <a:p>
            <a:r>
              <a:rPr lang="en-IE" dirty="0"/>
              <a:t>Use File &gt; Open Project and navigate to this library, and choose from the </a:t>
            </a:r>
            <a:r>
              <a:rPr lang="en-IE" dirty="0" err="1"/>
              <a:t>freertos</a:t>
            </a:r>
            <a:r>
              <a:rPr lang="en-IE" dirty="0"/>
              <a:t> or non-</a:t>
            </a:r>
            <a:r>
              <a:rPr lang="en-IE" dirty="0" err="1"/>
              <a:t>freertos</a:t>
            </a:r>
            <a:r>
              <a:rPr lang="en-IE" dirty="0"/>
              <a:t> versions</a:t>
            </a:r>
          </a:p>
          <a:p>
            <a:pPr lvl="1"/>
            <a:r>
              <a:rPr lang="en-IE" dirty="0"/>
              <a:t>Note: in order to generate and compile these projects, you will still need to have downloaded the necessary packages as described in the project setup</a:t>
            </a:r>
          </a:p>
        </p:txBody>
      </p:sp>
      <p:pic>
        <p:nvPicPr>
          <p:cNvPr id="6" name="Content Placeholder 5">
            <a:extLst>
              <a:ext uri="{FF2B5EF4-FFF2-40B4-BE49-F238E27FC236}">
                <a16:creationId xmlns:a16="http://schemas.microsoft.com/office/drawing/2014/main" id="{7B6FE57A-89E1-A562-13FC-8FD7FBEB99AA}"/>
              </a:ext>
            </a:extLst>
          </p:cNvPr>
          <p:cNvPicPr>
            <a:picLocks noGrp="1" noChangeAspect="1"/>
          </p:cNvPicPr>
          <p:nvPr>
            <p:ph sz="quarter" idx="16"/>
          </p:nvPr>
        </p:nvPicPr>
        <p:blipFill rotWithShape="1">
          <a:blip r:embed="rId3"/>
          <a:srcRect l="404" t="513"/>
          <a:stretch/>
        </p:blipFill>
        <p:spPr>
          <a:xfrm>
            <a:off x="6496050" y="524923"/>
            <a:ext cx="4592396" cy="3137162"/>
          </a:xfrm>
        </p:spPr>
      </p:pic>
      <p:pic>
        <p:nvPicPr>
          <p:cNvPr id="10" name="Picture 9">
            <a:extLst>
              <a:ext uri="{FF2B5EF4-FFF2-40B4-BE49-F238E27FC236}">
                <a16:creationId xmlns:a16="http://schemas.microsoft.com/office/drawing/2014/main" id="{EA8A6EF4-CB1E-6282-C3F7-B0F91193BC70}"/>
              </a:ext>
            </a:extLst>
          </p:cNvPr>
          <p:cNvPicPr>
            <a:picLocks noChangeAspect="1"/>
          </p:cNvPicPr>
          <p:nvPr/>
        </p:nvPicPr>
        <p:blipFill>
          <a:blip r:embed="rId4"/>
          <a:stretch>
            <a:fillRect/>
          </a:stretch>
        </p:blipFill>
        <p:spPr>
          <a:xfrm>
            <a:off x="6496050" y="4021497"/>
            <a:ext cx="3224719" cy="1665189"/>
          </a:xfrm>
          <a:prstGeom prst="rect">
            <a:avLst/>
          </a:prstGeom>
        </p:spPr>
      </p:pic>
      <p:pic>
        <p:nvPicPr>
          <p:cNvPr id="12" name="Picture 11">
            <a:extLst>
              <a:ext uri="{FF2B5EF4-FFF2-40B4-BE49-F238E27FC236}">
                <a16:creationId xmlns:a16="http://schemas.microsoft.com/office/drawing/2014/main" id="{0F150195-EB79-4D81-F969-F2C1DC82060A}"/>
              </a:ext>
            </a:extLst>
          </p:cNvPr>
          <p:cNvPicPr>
            <a:picLocks noChangeAspect="1"/>
          </p:cNvPicPr>
          <p:nvPr/>
        </p:nvPicPr>
        <p:blipFill>
          <a:blip r:embed="rId5"/>
          <a:stretch>
            <a:fillRect/>
          </a:stretch>
        </p:blipFill>
        <p:spPr>
          <a:xfrm>
            <a:off x="6496050" y="524923"/>
            <a:ext cx="1380737" cy="2017717"/>
          </a:xfrm>
          <a:prstGeom prst="rect">
            <a:avLst/>
          </a:prstGeom>
        </p:spPr>
      </p:pic>
      <p:sp>
        <p:nvSpPr>
          <p:cNvPr id="13" name="Rectangle: Rounded Corners 12">
            <a:extLst>
              <a:ext uri="{FF2B5EF4-FFF2-40B4-BE49-F238E27FC236}">
                <a16:creationId xmlns:a16="http://schemas.microsoft.com/office/drawing/2014/main" id="{998B419A-EDC8-AC41-331E-D47D1F6E5078}"/>
              </a:ext>
            </a:extLst>
          </p:cNvPr>
          <p:cNvSpPr/>
          <p:nvPr/>
        </p:nvSpPr>
        <p:spPr>
          <a:xfrm>
            <a:off x="6429226" y="484917"/>
            <a:ext cx="1447561" cy="534258"/>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4" name="Rectangle: Rounded Corners 13">
            <a:extLst>
              <a:ext uri="{FF2B5EF4-FFF2-40B4-BE49-F238E27FC236}">
                <a16:creationId xmlns:a16="http://schemas.microsoft.com/office/drawing/2014/main" id="{44D1E998-88C8-29EB-9629-A74ECF738E0B}"/>
              </a:ext>
            </a:extLst>
          </p:cNvPr>
          <p:cNvSpPr/>
          <p:nvPr/>
        </p:nvSpPr>
        <p:spPr>
          <a:xfrm>
            <a:off x="8410575" y="1485900"/>
            <a:ext cx="1310193" cy="638174"/>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
        <p:nvSpPr>
          <p:cNvPr id="15" name="Rectangle: Rounded Corners 14">
            <a:extLst>
              <a:ext uri="{FF2B5EF4-FFF2-40B4-BE49-F238E27FC236}">
                <a16:creationId xmlns:a16="http://schemas.microsoft.com/office/drawing/2014/main" id="{FFAFBB94-7267-B558-0F5C-3755AACEFFE3}"/>
              </a:ext>
            </a:extLst>
          </p:cNvPr>
          <p:cNvSpPr/>
          <p:nvPr/>
        </p:nvSpPr>
        <p:spPr>
          <a:xfrm>
            <a:off x="6915149" y="4305300"/>
            <a:ext cx="1619251" cy="317762"/>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E"/>
          </a:p>
        </p:txBody>
      </p:sp>
    </p:spTree>
    <p:extLst>
      <p:ext uri="{BB962C8B-B14F-4D97-AF65-F5344CB8AC3E}">
        <p14:creationId xmlns:p14="http://schemas.microsoft.com/office/powerpoint/2010/main" val="4231745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C729C-9089-E438-14C8-1A70111AFA1A}"/>
              </a:ext>
            </a:extLst>
          </p:cNvPr>
          <p:cNvPicPr>
            <a:picLocks noChangeAspect="1"/>
          </p:cNvPicPr>
          <p:nvPr/>
        </p:nvPicPr>
        <p:blipFill>
          <a:blip r:embed="rId2"/>
          <a:stretch>
            <a:fillRect/>
          </a:stretch>
        </p:blipFill>
        <p:spPr>
          <a:xfrm>
            <a:off x="4733001" y="928192"/>
            <a:ext cx="5900222" cy="4126408"/>
          </a:xfrm>
          <a:prstGeom prst="rect">
            <a:avLst/>
          </a:prstGeom>
        </p:spPr>
      </p:pic>
      <p:sp>
        <p:nvSpPr>
          <p:cNvPr id="4" name="TextBox 3">
            <a:extLst>
              <a:ext uri="{FF2B5EF4-FFF2-40B4-BE49-F238E27FC236}">
                <a16:creationId xmlns:a16="http://schemas.microsoft.com/office/drawing/2014/main" id="{6C71F659-4B11-B86F-0F0B-5268652F9B00}"/>
              </a:ext>
            </a:extLst>
          </p:cNvPr>
          <p:cNvSpPr txBox="1"/>
          <p:nvPr/>
        </p:nvSpPr>
        <p:spPr>
          <a:xfrm>
            <a:off x="355602" y="873536"/>
            <a:ext cx="3606798" cy="5078313"/>
          </a:xfrm>
          <a:prstGeom prst="rect">
            <a:avLst/>
          </a:prstGeom>
          <a:noFill/>
        </p:spPr>
        <p:txBody>
          <a:bodyPr wrap="square" rtlCol="0">
            <a:spAutoFit/>
          </a:bodyPr>
          <a:lstStyle/>
          <a:p>
            <a:r>
              <a:rPr lang="en-IE" sz="1800" dirty="0"/>
              <a:t>In </a:t>
            </a:r>
            <a:r>
              <a:rPr lang="en-IE" sz="1800" b="1" dirty="0"/>
              <a:t>Tools &gt; Options</a:t>
            </a:r>
            <a:r>
              <a:rPr lang="en-IE" sz="1800" dirty="0"/>
              <a:t>, go to the </a:t>
            </a:r>
            <a:r>
              <a:rPr lang="en-IE" sz="1800" b="1" dirty="0"/>
              <a:t>Plugins</a:t>
            </a:r>
            <a:r>
              <a:rPr lang="en-IE" sz="1800" dirty="0"/>
              <a:t> tab.  </a:t>
            </a:r>
          </a:p>
          <a:p>
            <a:endParaRPr lang="en-IE" sz="1800" dirty="0"/>
          </a:p>
          <a:p>
            <a:r>
              <a:rPr lang="en-IE" sz="1800" u="sng" dirty="0"/>
              <a:t>If you have not used Harmony in the past: </a:t>
            </a:r>
          </a:p>
          <a:p>
            <a:r>
              <a:rPr lang="en-IE" sz="1800" dirty="0"/>
              <a:t>In your Folders on your PC you need to create an empty folder where all of the harmony libraries will be downloaded to.  Having created this folder, put the folder location in the </a:t>
            </a:r>
            <a:r>
              <a:rPr lang="en-IE" sz="1800" b="1" dirty="0"/>
              <a:t>Harmony Content Path </a:t>
            </a:r>
            <a:r>
              <a:rPr lang="en-IE" sz="1800" dirty="0"/>
              <a:t>in as shown.</a:t>
            </a:r>
          </a:p>
          <a:p>
            <a:endParaRPr lang="en-IE" sz="1800" u="sng" dirty="0"/>
          </a:p>
          <a:p>
            <a:r>
              <a:rPr lang="en-IE" sz="1800" u="sng" dirty="0"/>
              <a:t>If you are a Harmony user: </a:t>
            </a:r>
          </a:p>
          <a:p>
            <a:r>
              <a:rPr lang="en-IE" sz="1800" u="sng" dirty="0"/>
              <a:t>i</a:t>
            </a:r>
            <a:r>
              <a:rPr lang="en-IE" sz="1800" dirty="0"/>
              <a:t>f you have used Harmony before, you will have already created a repository for all of the libraries, and you can use this same folder for the purposes of this class.</a:t>
            </a:r>
          </a:p>
        </p:txBody>
      </p:sp>
      <p:sp>
        <p:nvSpPr>
          <p:cNvPr id="5" name="Rectangle: Rounded Corners 4">
            <a:extLst>
              <a:ext uri="{FF2B5EF4-FFF2-40B4-BE49-F238E27FC236}">
                <a16:creationId xmlns:a16="http://schemas.microsoft.com/office/drawing/2014/main" id="{D06009FE-3DAC-2745-3A36-93600B48D4A1}"/>
              </a:ext>
            </a:extLst>
          </p:cNvPr>
          <p:cNvSpPr/>
          <p:nvPr/>
        </p:nvSpPr>
        <p:spPr>
          <a:xfrm>
            <a:off x="6697363" y="972065"/>
            <a:ext cx="247135" cy="2277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cxnSp>
        <p:nvCxnSpPr>
          <p:cNvPr id="6" name="Straight Arrow Connector 5">
            <a:extLst>
              <a:ext uri="{FF2B5EF4-FFF2-40B4-BE49-F238E27FC236}">
                <a16:creationId xmlns:a16="http://schemas.microsoft.com/office/drawing/2014/main" id="{C0680A49-353E-DCE6-6936-DADAA17E5C78}"/>
              </a:ext>
            </a:extLst>
          </p:cNvPr>
          <p:cNvCxnSpPr>
            <a:cxnSpLocks/>
          </p:cNvCxnSpPr>
          <p:nvPr/>
        </p:nvCxnSpPr>
        <p:spPr>
          <a:xfrm>
            <a:off x="6820931" y="1199793"/>
            <a:ext cx="0" cy="330978"/>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 name="Rectangle: Rounded Corners 6">
            <a:extLst>
              <a:ext uri="{FF2B5EF4-FFF2-40B4-BE49-F238E27FC236}">
                <a16:creationId xmlns:a16="http://schemas.microsoft.com/office/drawing/2014/main" id="{C3E617DB-C386-F0D0-3F79-6BC6F9108250}"/>
              </a:ext>
            </a:extLst>
          </p:cNvPr>
          <p:cNvSpPr/>
          <p:nvPr/>
        </p:nvSpPr>
        <p:spPr>
          <a:xfrm>
            <a:off x="7426036" y="3949121"/>
            <a:ext cx="2844800" cy="3309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Rounded Corners 7">
            <a:extLst>
              <a:ext uri="{FF2B5EF4-FFF2-40B4-BE49-F238E27FC236}">
                <a16:creationId xmlns:a16="http://schemas.microsoft.com/office/drawing/2014/main" id="{FD6665A5-4BD4-5695-4431-32BBDDC8356E}"/>
              </a:ext>
            </a:extLst>
          </p:cNvPr>
          <p:cNvSpPr/>
          <p:nvPr/>
        </p:nvSpPr>
        <p:spPr>
          <a:xfrm>
            <a:off x="8525161" y="1616622"/>
            <a:ext cx="411892" cy="6095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itle 1">
            <a:extLst>
              <a:ext uri="{FF2B5EF4-FFF2-40B4-BE49-F238E27FC236}">
                <a16:creationId xmlns:a16="http://schemas.microsoft.com/office/drawing/2014/main" id="{38ABC7F1-99B2-2AE3-FE02-101834B51637}"/>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2</a:t>
            </a:r>
          </a:p>
        </p:txBody>
      </p:sp>
    </p:spTree>
    <p:extLst>
      <p:ext uri="{BB962C8B-B14F-4D97-AF65-F5344CB8AC3E}">
        <p14:creationId xmlns:p14="http://schemas.microsoft.com/office/powerpoint/2010/main" val="26177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07E3ED-A1A1-F54C-2C77-9BB42F600ED7}"/>
              </a:ext>
            </a:extLst>
          </p:cNvPr>
          <p:cNvPicPr>
            <a:picLocks noChangeAspect="1"/>
          </p:cNvPicPr>
          <p:nvPr/>
        </p:nvPicPr>
        <p:blipFill>
          <a:blip r:embed="rId2"/>
          <a:stretch>
            <a:fillRect/>
          </a:stretch>
        </p:blipFill>
        <p:spPr>
          <a:xfrm>
            <a:off x="3558746" y="1224113"/>
            <a:ext cx="5568016" cy="4683958"/>
          </a:xfrm>
          <a:prstGeom prst="rect">
            <a:avLst/>
          </a:prstGeom>
        </p:spPr>
      </p:pic>
      <p:sp>
        <p:nvSpPr>
          <p:cNvPr id="4" name="Rectangle: Rounded Corners 3">
            <a:extLst>
              <a:ext uri="{FF2B5EF4-FFF2-40B4-BE49-F238E27FC236}">
                <a16:creationId xmlns:a16="http://schemas.microsoft.com/office/drawing/2014/main" id="{F3EEAC04-43BB-3D9F-343C-70C6018A6FF0}"/>
              </a:ext>
            </a:extLst>
          </p:cNvPr>
          <p:cNvSpPr/>
          <p:nvPr/>
        </p:nvSpPr>
        <p:spPr>
          <a:xfrm>
            <a:off x="3558746" y="1504950"/>
            <a:ext cx="1603804"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TextBox 5">
            <a:extLst>
              <a:ext uri="{FF2B5EF4-FFF2-40B4-BE49-F238E27FC236}">
                <a16:creationId xmlns:a16="http://schemas.microsoft.com/office/drawing/2014/main" id="{94FDB6DA-86B3-F70E-C033-8C548AA9E776}"/>
              </a:ext>
            </a:extLst>
          </p:cNvPr>
          <p:cNvSpPr txBox="1"/>
          <p:nvPr/>
        </p:nvSpPr>
        <p:spPr>
          <a:xfrm>
            <a:off x="442259" y="1194486"/>
            <a:ext cx="2737547" cy="1938992"/>
          </a:xfrm>
          <a:prstGeom prst="rect">
            <a:avLst/>
          </a:prstGeom>
          <a:noFill/>
        </p:spPr>
        <p:txBody>
          <a:bodyPr wrap="square" rtlCol="0">
            <a:spAutoFit/>
          </a:bodyPr>
          <a:lstStyle/>
          <a:p>
            <a:r>
              <a:rPr lang="en-IE" sz="2000" dirty="0"/>
              <a:t>In MPLAB X, go </a:t>
            </a:r>
            <a:r>
              <a:rPr lang="en-IE" sz="2000" b="1" dirty="0"/>
              <a:t>File &gt; New Project…</a:t>
            </a:r>
          </a:p>
          <a:p>
            <a:endParaRPr lang="en-IE" sz="2000" b="1" dirty="0"/>
          </a:p>
          <a:p>
            <a:r>
              <a:rPr lang="en-IE" sz="2000" dirty="0"/>
              <a:t>Select </a:t>
            </a:r>
            <a:r>
              <a:rPr lang="en-IE" sz="2000" b="1" dirty="0"/>
              <a:t>32-bit MCC Harmony Project </a:t>
            </a:r>
            <a:r>
              <a:rPr lang="en-IE" sz="2000" dirty="0"/>
              <a:t>and click </a:t>
            </a:r>
            <a:r>
              <a:rPr lang="en-IE" sz="2000" b="1" dirty="0"/>
              <a:t>Next&gt;</a:t>
            </a:r>
          </a:p>
        </p:txBody>
      </p:sp>
      <p:cxnSp>
        <p:nvCxnSpPr>
          <p:cNvPr id="11" name="Straight Arrow Connector 10">
            <a:extLst>
              <a:ext uri="{FF2B5EF4-FFF2-40B4-BE49-F238E27FC236}">
                <a16:creationId xmlns:a16="http://schemas.microsoft.com/office/drawing/2014/main" id="{0712ADA1-5BFF-9DD4-B9F1-D17491447306}"/>
              </a:ext>
            </a:extLst>
          </p:cNvPr>
          <p:cNvCxnSpPr>
            <a:cxnSpLocks/>
          </p:cNvCxnSpPr>
          <p:nvPr/>
        </p:nvCxnSpPr>
        <p:spPr>
          <a:xfrm flipH="1">
            <a:off x="9844500" y="3133478"/>
            <a:ext cx="1194485" cy="0"/>
          </a:xfrm>
          <a:prstGeom prst="straightConnector1">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itle 1">
            <a:extLst>
              <a:ext uri="{FF2B5EF4-FFF2-40B4-BE49-F238E27FC236}">
                <a16:creationId xmlns:a16="http://schemas.microsoft.com/office/drawing/2014/main" id="{FE1F0B82-85A3-CCD1-4C1A-D4B1D3A0AD61}"/>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3</a:t>
            </a:r>
          </a:p>
        </p:txBody>
      </p:sp>
      <p:pic>
        <p:nvPicPr>
          <p:cNvPr id="7" name="Picture 6">
            <a:extLst>
              <a:ext uri="{FF2B5EF4-FFF2-40B4-BE49-F238E27FC236}">
                <a16:creationId xmlns:a16="http://schemas.microsoft.com/office/drawing/2014/main" id="{86BE477A-6BFC-202B-6D7B-657A34677E11}"/>
              </a:ext>
            </a:extLst>
          </p:cNvPr>
          <p:cNvPicPr>
            <a:picLocks noChangeAspect="1"/>
          </p:cNvPicPr>
          <p:nvPr/>
        </p:nvPicPr>
        <p:blipFill>
          <a:blip r:embed="rId3"/>
          <a:stretch>
            <a:fillRect/>
          </a:stretch>
        </p:blipFill>
        <p:spPr>
          <a:xfrm>
            <a:off x="5734894" y="1911844"/>
            <a:ext cx="4109606" cy="2861233"/>
          </a:xfrm>
          <a:prstGeom prst="rect">
            <a:avLst/>
          </a:prstGeom>
        </p:spPr>
      </p:pic>
      <p:sp>
        <p:nvSpPr>
          <p:cNvPr id="10" name="Rectangle: Rounded Corners 9">
            <a:extLst>
              <a:ext uri="{FF2B5EF4-FFF2-40B4-BE49-F238E27FC236}">
                <a16:creationId xmlns:a16="http://schemas.microsoft.com/office/drawing/2014/main" id="{69360F3B-1AA8-8661-B5F3-7CB28163D896}"/>
              </a:ext>
            </a:extLst>
          </p:cNvPr>
          <p:cNvSpPr/>
          <p:nvPr/>
        </p:nvSpPr>
        <p:spPr>
          <a:xfrm>
            <a:off x="8120201" y="4524375"/>
            <a:ext cx="484049" cy="2487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86539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D1D8E2-C648-04F1-16C1-48510D04B283}"/>
              </a:ext>
            </a:extLst>
          </p:cNvPr>
          <p:cNvPicPr>
            <a:picLocks noChangeAspect="1"/>
          </p:cNvPicPr>
          <p:nvPr/>
        </p:nvPicPr>
        <p:blipFill>
          <a:blip r:embed="rId2"/>
          <a:stretch>
            <a:fillRect/>
          </a:stretch>
        </p:blipFill>
        <p:spPr>
          <a:xfrm>
            <a:off x="5340323" y="1320799"/>
            <a:ext cx="6169390" cy="2043436"/>
          </a:xfrm>
          <a:prstGeom prst="rect">
            <a:avLst/>
          </a:prstGeom>
        </p:spPr>
      </p:pic>
      <p:sp>
        <p:nvSpPr>
          <p:cNvPr id="4" name="Rectangle: Rounded Corners 3">
            <a:extLst>
              <a:ext uri="{FF2B5EF4-FFF2-40B4-BE49-F238E27FC236}">
                <a16:creationId xmlns:a16="http://schemas.microsoft.com/office/drawing/2014/main" id="{966615C1-A74E-3800-3753-AA8F70D41EAA}"/>
              </a:ext>
            </a:extLst>
          </p:cNvPr>
          <p:cNvSpPr/>
          <p:nvPr/>
        </p:nvSpPr>
        <p:spPr>
          <a:xfrm>
            <a:off x="6783687" y="2217006"/>
            <a:ext cx="4726026" cy="267575"/>
          </a:xfrm>
          <a:prstGeom prst="roundRect">
            <a:avLst>
              <a:gd name="adj" fmla="val 2493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TextBox 4">
            <a:extLst>
              <a:ext uri="{FF2B5EF4-FFF2-40B4-BE49-F238E27FC236}">
                <a16:creationId xmlns:a16="http://schemas.microsoft.com/office/drawing/2014/main" id="{08CEA096-6AA5-D04D-E986-F4207D9AE67F}"/>
              </a:ext>
            </a:extLst>
          </p:cNvPr>
          <p:cNvSpPr txBox="1"/>
          <p:nvPr/>
        </p:nvSpPr>
        <p:spPr>
          <a:xfrm>
            <a:off x="682287" y="1227437"/>
            <a:ext cx="3674561" cy="1323439"/>
          </a:xfrm>
          <a:prstGeom prst="rect">
            <a:avLst/>
          </a:prstGeom>
          <a:noFill/>
        </p:spPr>
        <p:txBody>
          <a:bodyPr wrap="square" rtlCol="0">
            <a:spAutoFit/>
          </a:bodyPr>
          <a:lstStyle/>
          <a:p>
            <a:r>
              <a:rPr lang="en-IE" sz="2000" dirty="0"/>
              <a:t>The Framework Path needs to be the same as you specified in the Tools&gt;Options&gt;Plugins </a:t>
            </a:r>
            <a:r>
              <a:rPr lang="en-IE" sz="2000" b="1" dirty="0"/>
              <a:t>Harmony Content Path </a:t>
            </a:r>
            <a:r>
              <a:rPr lang="en-IE" sz="2000" dirty="0"/>
              <a:t>in the Step 2.</a:t>
            </a:r>
          </a:p>
        </p:txBody>
      </p:sp>
      <p:sp>
        <p:nvSpPr>
          <p:cNvPr id="6" name="Title 1">
            <a:extLst>
              <a:ext uri="{FF2B5EF4-FFF2-40B4-BE49-F238E27FC236}">
                <a16:creationId xmlns:a16="http://schemas.microsoft.com/office/drawing/2014/main" id="{B12F9FE5-1C34-BD35-1D97-FDD5C74E385F}"/>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4</a:t>
            </a:r>
          </a:p>
        </p:txBody>
      </p:sp>
    </p:spTree>
    <p:extLst>
      <p:ext uri="{BB962C8B-B14F-4D97-AF65-F5344CB8AC3E}">
        <p14:creationId xmlns:p14="http://schemas.microsoft.com/office/powerpoint/2010/main" val="556392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9BDFB9-C55B-74C0-AC9D-56F85AE4222C}"/>
              </a:ext>
            </a:extLst>
          </p:cNvPr>
          <p:cNvPicPr>
            <a:picLocks noChangeAspect="1"/>
          </p:cNvPicPr>
          <p:nvPr/>
        </p:nvPicPr>
        <p:blipFill>
          <a:blip r:embed="rId2"/>
          <a:stretch>
            <a:fillRect/>
          </a:stretch>
        </p:blipFill>
        <p:spPr>
          <a:xfrm>
            <a:off x="5115074" y="772044"/>
            <a:ext cx="5899541" cy="4280798"/>
          </a:xfrm>
          <a:prstGeom prst="rect">
            <a:avLst/>
          </a:prstGeom>
        </p:spPr>
      </p:pic>
      <p:sp>
        <p:nvSpPr>
          <p:cNvPr id="5" name="TextBox 4">
            <a:extLst>
              <a:ext uri="{FF2B5EF4-FFF2-40B4-BE49-F238E27FC236}">
                <a16:creationId xmlns:a16="http://schemas.microsoft.com/office/drawing/2014/main" id="{9CAF165A-9A9C-927E-1980-3F48BAC441D8}"/>
              </a:ext>
            </a:extLst>
          </p:cNvPr>
          <p:cNvSpPr txBox="1"/>
          <p:nvPr/>
        </p:nvSpPr>
        <p:spPr>
          <a:xfrm>
            <a:off x="639482" y="1128583"/>
            <a:ext cx="3487675" cy="2246769"/>
          </a:xfrm>
          <a:prstGeom prst="rect">
            <a:avLst/>
          </a:prstGeom>
          <a:noFill/>
        </p:spPr>
        <p:txBody>
          <a:bodyPr wrap="square" rtlCol="0">
            <a:spAutoFit/>
          </a:bodyPr>
          <a:lstStyle/>
          <a:p>
            <a:r>
              <a:rPr lang="en-IE" sz="2000" dirty="0"/>
              <a:t>Specify the </a:t>
            </a:r>
            <a:r>
              <a:rPr lang="en-IE" sz="2000" b="1" dirty="0"/>
              <a:t>Location, Folder and Name</a:t>
            </a:r>
            <a:r>
              <a:rPr lang="en-IE" sz="2000" dirty="0"/>
              <a:t> of your project (Tip – Show Visual Help is useful to understand the differences between these.) </a:t>
            </a:r>
          </a:p>
          <a:p>
            <a:endParaRPr lang="en-IE" sz="2000" dirty="0"/>
          </a:p>
          <a:p>
            <a:r>
              <a:rPr lang="en-IE" sz="2000" dirty="0"/>
              <a:t>Click </a:t>
            </a:r>
            <a:r>
              <a:rPr lang="en-IE" sz="2000" b="1" dirty="0"/>
              <a:t>Next &gt;.</a:t>
            </a:r>
          </a:p>
        </p:txBody>
      </p:sp>
      <p:sp>
        <p:nvSpPr>
          <p:cNvPr id="8" name="Title 1">
            <a:extLst>
              <a:ext uri="{FF2B5EF4-FFF2-40B4-BE49-F238E27FC236}">
                <a16:creationId xmlns:a16="http://schemas.microsoft.com/office/drawing/2014/main" id="{32714C4F-63EF-37F5-A087-105DADAA795D}"/>
              </a:ext>
            </a:extLst>
          </p:cNvPr>
          <p:cNvSpPr txBox="1">
            <a:spLocks/>
          </p:cNvSpPr>
          <p:nvPr/>
        </p:nvSpPr>
        <p:spPr>
          <a:xfrm>
            <a:off x="355602" y="96296"/>
            <a:ext cx="11403631" cy="777240"/>
          </a:xfrm>
          <a:prstGeom prst="rect">
            <a:avLst/>
          </a:prstGeom>
        </p:spPr>
        <p:txBody>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r>
              <a:rPr lang="en-IE" dirty="0"/>
              <a:t>Step 5</a:t>
            </a:r>
          </a:p>
        </p:txBody>
      </p:sp>
      <p:sp>
        <p:nvSpPr>
          <p:cNvPr id="4" name="Rectangle: Rounded Corners 3">
            <a:extLst>
              <a:ext uri="{FF2B5EF4-FFF2-40B4-BE49-F238E27FC236}">
                <a16:creationId xmlns:a16="http://schemas.microsoft.com/office/drawing/2014/main" id="{D5E09D23-79A6-25EB-5A7A-AD7A4F2A9680}"/>
              </a:ext>
            </a:extLst>
          </p:cNvPr>
          <p:cNvSpPr/>
          <p:nvPr/>
        </p:nvSpPr>
        <p:spPr>
          <a:xfrm>
            <a:off x="6332762" y="873535"/>
            <a:ext cx="4681853" cy="155533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2455136"/>
      </p:ext>
    </p:extLst>
  </p:cSld>
  <p:clrMapOvr>
    <a:masterClrMapping/>
  </p:clrMapOvr>
</p:sld>
</file>

<file path=ppt/theme/theme1.xml><?xml version="1.0" encoding="utf-8"?>
<a:theme xmlns:a="http://schemas.openxmlformats.org/drawingml/2006/main" name="Office Theme">
  <a:themeElements>
    <a:clrScheme name="03122020a">
      <a:dk1>
        <a:srgbClr val="0A0B0F"/>
      </a:dk1>
      <a:lt1>
        <a:srgbClr val="FFFFFF"/>
      </a:lt1>
      <a:dk2>
        <a:srgbClr val="FFFFFF"/>
      </a:dk2>
      <a:lt2>
        <a:srgbClr val="1D9CE5"/>
      </a:lt2>
      <a:accent1>
        <a:srgbClr val="0E3689"/>
      </a:accent1>
      <a:accent2>
        <a:srgbClr val="FD7F20"/>
      </a:accent2>
      <a:accent3>
        <a:srgbClr val="1D9CE4"/>
      </a:accent3>
      <a:accent4>
        <a:srgbClr val="5EBF33"/>
      </a:accent4>
      <a:accent5>
        <a:srgbClr val="702076"/>
      </a:accent5>
      <a:accent6>
        <a:srgbClr val="FFD53A"/>
      </a:accent6>
      <a:hlink>
        <a:srgbClr val="45A8C4"/>
      </a:hlink>
      <a:folHlink>
        <a:srgbClr val="45A8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60000"/>
            <a:lumOff val="40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aeb7995-c27d-4a7a-a538-c32e3f5c31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34A285479B2E4E91DE47156AB4D7C9" ma:contentTypeVersion="18" ma:contentTypeDescription="Create a new document." ma:contentTypeScope="" ma:versionID="b087da4c9d10d0768f43a3ffe82d995c">
  <xsd:schema xmlns:xsd="http://www.w3.org/2001/XMLSchema" xmlns:xs="http://www.w3.org/2001/XMLSchema" xmlns:p="http://schemas.microsoft.com/office/2006/metadata/properties" xmlns:ns3="1aeb7995-c27d-4a7a-a538-c32e3f5c3177" xmlns:ns4="1815c8f3-465b-466c-848e-0845396bcce3" targetNamespace="http://schemas.microsoft.com/office/2006/metadata/properties" ma:root="true" ma:fieldsID="e803a6ceb9f574fd4840553d58976579" ns3:_="" ns4:_="">
    <xsd:import namespace="1aeb7995-c27d-4a7a-a538-c32e3f5c3177"/>
    <xsd:import namespace="1815c8f3-465b-466c-848e-0845396bcce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AutoKeyPoints" minOccurs="0"/>
                <xsd:element ref="ns3:MediaServiceKeyPoints" minOccurs="0"/>
                <xsd:element ref="ns3:MediaServiceOCR" minOccurs="0"/>
                <xsd:element ref="ns3:MediaServiceDateTake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eb7995-c27d-4a7a-a538-c32e3f5c31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815c8f3-465b-466c-848e-0845396bcce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EC2E90-8617-4C0E-9409-678C340E8C26}">
  <ds:schemaRefs>
    <ds:schemaRef ds:uri="http://purl.org/dc/terms/"/>
    <ds:schemaRef ds:uri="1aeb7995-c27d-4a7a-a538-c32e3f5c3177"/>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1815c8f3-465b-466c-848e-0845396bcce3"/>
    <ds:schemaRef ds:uri="http://purl.org/dc/dcmitype/"/>
  </ds:schemaRefs>
</ds:datastoreItem>
</file>

<file path=customXml/itemProps2.xml><?xml version="1.0" encoding="utf-8"?>
<ds:datastoreItem xmlns:ds="http://schemas.openxmlformats.org/officeDocument/2006/customXml" ds:itemID="{254FD20D-9AA6-465E-8368-0C2A33C75A27}">
  <ds:schemaRefs>
    <ds:schemaRef ds:uri="http://schemas.microsoft.com/sharepoint/v3/contenttype/forms"/>
  </ds:schemaRefs>
</ds:datastoreItem>
</file>

<file path=customXml/itemProps3.xml><?xml version="1.0" encoding="utf-8"?>
<ds:datastoreItem xmlns:ds="http://schemas.openxmlformats.org/officeDocument/2006/customXml" ds:itemID="{57E6AA1F-7E63-4BCC-A85D-C5701C29F8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eb7995-c27d-4a7a-a538-c32e3f5c3177"/>
    <ds:schemaRef ds:uri="1815c8f3-465b-466c-848e-0845396bcc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MCHP-Corporate PowerPointTemplate-16x9-2020(2) - Copy</Template>
  <TotalTime>12602</TotalTime>
  <Words>5530</Words>
  <Application>Microsoft Office PowerPoint</Application>
  <PresentationFormat>Widescreen</PresentationFormat>
  <Paragraphs>339</Paragraphs>
  <Slides>57</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Courier New</vt:lpstr>
      <vt:lpstr>Symbol</vt:lpstr>
      <vt:lpstr>Office Theme</vt:lpstr>
      <vt:lpstr>10Base-T1S PHY Hands-On Training</vt:lpstr>
      <vt:lpstr>Goal of this Hands-On Training</vt:lpstr>
      <vt:lpstr>LAN8670 RMII evaluation board with SAME54 Curiosity Ultra </vt:lpstr>
      <vt:lpstr>Project Setup</vt:lpstr>
      <vt:lpstr>PowerPoint Presentation</vt:lpstr>
      <vt:lpstr>PowerPoint Presentation</vt:lpstr>
      <vt:lpstr>PowerPoint Presentation</vt:lpstr>
      <vt:lpstr>PowerPoint Presentation</vt:lpstr>
      <vt:lpstr>PowerPoint Presentation</vt:lpstr>
      <vt:lpstr>PowerPoint Presentation</vt:lpstr>
      <vt:lpstr>Download the Essential Libraries</vt:lpstr>
      <vt:lpstr>Approve the Harmony Framework Path</vt:lpstr>
      <vt:lpstr>Open the Content Manager</vt:lpstr>
      <vt:lpstr>Select the Latest Versions of the Required Libraries</vt:lpstr>
      <vt:lpstr>PowerPoint Presentation</vt:lpstr>
      <vt:lpstr>PowerPoint Presentation</vt:lpstr>
      <vt:lpstr>Check the libraries that have been downloaded</vt:lpstr>
      <vt:lpstr>PowerPoint Presentation</vt:lpstr>
      <vt:lpstr>PowerPoint Presentation</vt:lpstr>
      <vt:lpstr>PowerPoint Presentation</vt:lpstr>
      <vt:lpstr>Additional settings that could cause problems!</vt:lpstr>
      <vt:lpstr>Configuring the Project in MCC</vt:lpstr>
      <vt:lpstr>Open MCC and the TCP/IP Configuration Tool</vt:lpstr>
      <vt:lpstr>TCP/IP: Application Layer</vt:lpstr>
      <vt:lpstr>TCP/IP: Transport Layer</vt:lpstr>
      <vt:lpstr>TCP/IP: Network Layer</vt:lpstr>
      <vt:lpstr>TCP/IP: Data Link Layer</vt:lpstr>
      <vt:lpstr>TCP/IP: Basic Config</vt:lpstr>
      <vt:lpstr>Overview</vt:lpstr>
      <vt:lpstr>Config Summary</vt:lpstr>
      <vt:lpstr>TCP/IP Data Link Dependencies</vt:lpstr>
      <vt:lpstr>System Console</vt:lpstr>
      <vt:lpstr>TIME System Service</vt:lpstr>
      <vt:lpstr>COMMAND and DEBUG </vt:lpstr>
      <vt:lpstr>Project Graph</vt:lpstr>
      <vt:lpstr>Application Layer Settings</vt:lpstr>
      <vt:lpstr>Network Layer Settings</vt:lpstr>
      <vt:lpstr>Data Link Layer Settings</vt:lpstr>
      <vt:lpstr>Network Configuration</vt:lpstr>
      <vt:lpstr>SERCOM Configuration</vt:lpstr>
      <vt:lpstr>Heap Size</vt:lpstr>
      <vt:lpstr>Pin Configuration Tool</vt:lpstr>
      <vt:lpstr>Check the schematic to see the pin connections for the ethernet and UART pins (below are snapshots from Evaluation Board Schematic)</vt:lpstr>
      <vt:lpstr>Pin Configuration Tool</vt:lpstr>
      <vt:lpstr>Pin Diagram</vt:lpstr>
      <vt:lpstr>Generate the Code</vt:lpstr>
      <vt:lpstr>Configuration.h</vt:lpstr>
      <vt:lpstr>Build the Project and Program the Device</vt:lpstr>
      <vt:lpstr>Program the Node 0 Board</vt:lpstr>
      <vt:lpstr>Program the Node 0 Board</vt:lpstr>
      <vt:lpstr>Program the Node 1 Board</vt:lpstr>
      <vt:lpstr>Test</vt:lpstr>
      <vt:lpstr>Ping test</vt:lpstr>
      <vt:lpstr>iperf</vt:lpstr>
      <vt:lpstr>Useful Links and References</vt:lpstr>
      <vt:lpstr>For more information…</vt:lpstr>
      <vt:lpstr>Demo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Graham - M52689</dc:creator>
  <cp:lastModifiedBy>April Graham - M52689</cp:lastModifiedBy>
  <cp:revision>10</cp:revision>
  <cp:lastPrinted>2023-02-23T11:25:26Z</cp:lastPrinted>
  <dcterms:created xsi:type="dcterms:W3CDTF">2023-02-14T16:19:03Z</dcterms:created>
  <dcterms:modified xsi:type="dcterms:W3CDTF">2024-02-29T11:19:56Z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0x0101005134A285479B2E4E91DE47156AB4D7C9</vt:lpwstr>
  </property>
</Properties>
</file>